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256" r:id="rId5"/>
    <p:sldId id="297" r:id="rId6"/>
    <p:sldId id="358" r:id="rId7"/>
    <p:sldId id="416" r:id="rId8"/>
    <p:sldId id="410" r:id="rId9"/>
    <p:sldId id="414" r:id="rId10"/>
    <p:sldId id="417" r:id="rId11"/>
    <p:sldId id="349" r:id="rId12"/>
    <p:sldId id="418" r:id="rId13"/>
    <p:sldId id="411" r:id="rId14"/>
    <p:sldId id="362" r:id="rId15"/>
    <p:sldId id="361" r:id="rId16"/>
    <p:sldId id="369" r:id="rId17"/>
    <p:sldId id="392" r:id="rId18"/>
    <p:sldId id="346" r:id="rId19"/>
    <p:sldId id="347" r:id="rId20"/>
    <p:sldId id="333" r:id="rId21"/>
    <p:sldId id="420" r:id="rId22"/>
    <p:sldId id="421" r:id="rId23"/>
    <p:sldId id="415" r:id="rId24"/>
    <p:sldId id="335" r:id="rId25"/>
    <p:sldId id="342" r:id="rId26"/>
    <p:sldId id="343" r:id="rId27"/>
    <p:sldId id="344" r:id="rId28"/>
    <p:sldId id="370" r:id="rId29"/>
    <p:sldId id="338" r:id="rId30"/>
    <p:sldId id="419" r:id="rId31"/>
    <p:sldId id="384" r:id="rId32"/>
    <p:sldId id="385" r:id="rId33"/>
    <p:sldId id="389" r:id="rId34"/>
    <p:sldId id="391" r:id="rId35"/>
    <p:sldId id="393" r:id="rId36"/>
    <p:sldId id="426" r:id="rId37"/>
    <p:sldId id="423" r:id="rId38"/>
    <p:sldId id="424" r:id="rId39"/>
    <p:sldId id="425" r:id="rId40"/>
    <p:sldId id="388" r:id="rId41"/>
    <p:sldId id="330" r:id="rId42"/>
    <p:sldId id="427" r:id="rId43"/>
  </p:sldIdLst>
  <p:sldSz cx="9144000" cy="6858000" type="screen4x3"/>
  <p:notesSz cx="7010400" cy="9296400"/>
  <p:custDataLst>
    <p:tags r:id="rId46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1E"/>
    <a:srgbClr val="336699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39" autoAdjust="0"/>
    <p:restoredTop sz="62487" autoAdjust="0"/>
  </p:normalViewPr>
  <p:slideViewPr>
    <p:cSldViewPr snapToGrid="0" snapToObjects="1">
      <p:cViewPr varScale="1">
        <p:scale>
          <a:sx n="74" d="100"/>
          <a:sy n="74" d="100"/>
        </p:scale>
        <p:origin x="25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1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664591-B18A-4612-BCEC-5F5E910C0CA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F50F28-0AB2-45C6-B716-15CA7994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1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507D49-C4BA-460C-A1C8-6A058B20607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913A23-75F1-4AE0-8853-A917CD70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6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28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Subject Areas represent each type of numbers that you are analyzing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OBI Contains four financial subject areas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Costs and Commitments (Cost Details)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Award Installments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Labor Distribution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Summaries (Budget, Costs, Remaining Balance)</a:t>
            </a:r>
          </a:p>
          <a:p>
            <a:endParaRPr lang="en-US" baseline="0" dirty="0"/>
          </a:p>
          <a:p>
            <a:r>
              <a:rPr lang="en-US" baseline="0" dirty="0"/>
              <a:t>This training covers the Costs and Commitments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1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b="1" baseline="0" dirty="0"/>
              <a:t>Award Installments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Reports that are related to the full budgeting process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Award Installment </a:t>
            </a:r>
            <a:r>
              <a:rPr lang="en-US" b="1" i="1" baseline="0" dirty="0"/>
              <a:t>to</a:t>
            </a:r>
            <a:r>
              <a:rPr lang="en-US" i="1" baseline="0" dirty="0"/>
              <a:t> </a:t>
            </a:r>
            <a:r>
              <a:rPr lang="en-US" i="0" baseline="0" dirty="0"/>
              <a:t>Project Funding</a:t>
            </a:r>
            <a:r>
              <a:rPr lang="en-US" i="1" baseline="0" dirty="0"/>
              <a:t> </a:t>
            </a:r>
            <a:r>
              <a:rPr lang="en-US" b="1" i="1" baseline="0" dirty="0"/>
              <a:t>to</a:t>
            </a:r>
            <a:r>
              <a:rPr lang="en-US" i="1" baseline="0" dirty="0"/>
              <a:t> </a:t>
            </a:r>
            <a:r>
              <a:rPr lang="en-US" i="0" baseline="0" dirty="0"/>
              <a:t>Budgeting</a:t>
            </a:r>
            <a:endParaRPr lang="en-US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1" baseline="0" dirty="0"/>
              <a:t>Labor Distribution (LD)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LD Schedule Lines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Labor Distributions (Query and Labor Distribution Adjustments or LDAs)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Compliance Reports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Effort Commitments and NIH </a:t>
            </a:r>
            <a:r>
              <a:rPr lang="en-US" baseline="0"/>
              <a:t>Salary Cap</a:t>
            </a:r>
            <a:endParaRPr lang="en-US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1" baseline="0" dirty="0"/>
              <a:t>PTA Summaries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ITD Summaries (Export) </a:t>
            </a:r>
            <a:r>
              <a:rPr lang="en-US" i="1" baseline="0" dirty="0"/>
              <a:t>and</a:t>
            </a:r>
            <a:r>
              <a:rPr lang="en-US" baseline="0" dirty="0"/>
              <a:t> FY Summaries (Export)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Both reports are designed for ease of export.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Both reports include several versions for </a:t>
            </a:r>
            <a:r>
              <a:rPr lang="en-US" i="1" baseline="0" dirty="0"/>
              <a:t>viewing</a:t>
            </a:r>
            <a:r>
              <a:rPr lang="en-US" i="0" baseline="0" dirty="0"/>
              <a:t> the results.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ITD version only includes awards that are managed on </a:t>
            </a:r>
            <a:r>
              <a:rPr lang="en-US" b="1" i="0" baseline="0" dirty="0"/>
              <a:t>an Inception to Date (ITD) </a:t>
            </a:r>
            <a:r>
              <a:rPr lang="en-US" i="0" baseline="0" dirty="0"/>
              <a:t>basis.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FY version only includes awards that are managed on a </a:t>
            </a:r>
            <a:r>
              <a:rPr lang="en-US" b="1" i="0" baseline="0" dirty="0"/>
              <a:t>Fiscal Year (FY) </a:t>
            </a:r>
            <a:r>
              <a:rPr lang="en-US" i="0" baseline="0" dirty="0"/>
              <a:t>basis, e.g., General Budget PTAs</a:t>
            </a: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PTA Summary - ITD (Drill) </a:t>
            </a:r>
            <a:r>
              <a:rPr lang="en-US" i="1" baseline="0" dirty="0"/>
              <a:t>and</a:t>
            </a:r>
            <a:r>
              <a:rPr lang="en-US" i="0" baseline="0" dirty="0"/>
              <a:t> PTA Summary - FY (Drill)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Both reports enable you to drill to costs for the period.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Both reports include all awards, regardless of the type of ITD or FY basis.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23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b="1" baseline="0" dirty="0"/>
              <a:t>Costs and Commitments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Cost Detail (Drill)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dirty="0"/>
              <a:t>You can </a:t>
            </a:r>
            <a:r>
              <a:rPr lang="en-US" i="1" dirty="0"/>
              <a:t>drill </a:t>
            </a:r>
            <a:r>
              <a:rPr lang="en-US" i="0" dirty="0"/>
              <a:t>to more information about a cost, e.g., to information about the invoice, PO, or WIC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dirty="0"/>
              <a:t>Cost Detail (Export)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Designed for ease of export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Several different </a:t>
            </a:r>
            <a:r>
              <a:rPr lang="en-US" i="1" dirty="0"/>
              <a:t>views</a:t>
            </a:r>
            <a:r>
              <a:rPr lang="en-US" i="0" baseline="0" dirty="0"/>
              <a:t> of the data, and </a:t>
            </a:r>
            <a:r>
              <a:rPr lang="en-US" i="0" dirty="0"/>
              <a:t>alternative prompts for more flexible</a:t>
            </a:r>
            <a:r>
              <a:rPr lang="en-US" i="0" baseline="0" dirty="0"/>
              <a:t> searches.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Cost Transfer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Outstanding Commitments, which quickly lists active commitments based on a variety of search prompts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Additional reports that are focused on specific expenditure categories and types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1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384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Commitments have</a:t>
            </a:r>
            <a:r>
              <a:rPr lang="en-US" baseline="0" dirty="0"/>
              <a:t> been on our Cost Detail reports since the beginning of this millennium. However, most people don’t realize that Caltech has its own logic for </a:t>
            </a:r>
            <a:r>
              <a:rPr lang="en-US" i="1" baseline="0" dirty="0"/>
              <a:t>commitments.</a:t>
            </a:r>
          </a:p>
          <a:p>
            <a:endParaRPr lang="en-US" i="1" baseline="0" dirty="0"/>
          </a:p>
          <a:p>
            <a:r>
              <a:rPr lang="en-US" i="0" baseline="0" dirty="0"/>
              <a:t>Commitments</a:t>
            </a:r>
            <a:r>
              <a:rPr lang="en-US" i="1" baseline="0" dirty="0"/>
              <a:t> </a:t>
            </a:r>
            <a:r>
              <a:rPr lang="en-US" i="0" baseline="0" dirty="0"/>
              <a:t>amounts include the estimated sales tax.</a:t>
            </a:r>
          </a:p>
          <a:p>
            <a:r>
              <a:rPr lang="en-US" i="0" baseline="0" dirty="0"/>
              <a:t>In addition, there may be a separate line for the estimated burden (Indirect Cost or Admin Charge) for the item as well.</a:t>
            </a:r>
          </a:p>
          <a:p>
            <a:endParaRPr lang="en-US" i="0" baseline="0" dirty="0"/>
          </a:p>
          <a:p>
            <a:r>
              <a:rPr lang="en-US" i="0" baseline="0" dirty="0"/>
              <a:t>Commitments come from two sources.</a:t>
            </a:r>
          </a:p>
          <a:p>
            <a:endParaRPr lang="en-US" i="0" baseline="0" dirty="0"/>
          </a:p>
          <a:p>
            <a:r>
              <a:rPr lang="en-US" b="1" i="0" baseline="0" dirty="0"/>
              <a:t>Oracle PO and AP</a:t>
            </a:r>
            <a:endParaRPr lang="en-US" b="0" i="0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Purchase Orders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Invoices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1" i="0" baseline="0" dirty="0"/>
              <a:t>CardQuest</a:t>
            </a:r>
            <a:endParaRPr lang="en-US" b="0" i="0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Goods and Services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Travel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54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Purchase Orders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Commitments are created when a </a:t>
            </a:r>
            <a:r>
              <a:rPr lang="en-US" i="1" dirty="0"/>
              <a:t>PO Distribution</a:t>
            </a:r>
            <a:r>
              <a:rPr lang="en-US" i="0" dirty="0"/>
              <a:t> is created on an Approved PO.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PO Distribution Lines are used to indicate how much of a PO Line should be distributed to a specific PTA.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dirty="0"/>
              <a:t>Once an invoice is matched to the </a:t>
            </a:r>
            <a:r>
              <a:rPr lang="en-US" i="1" dirty="0"/>
              <a:t>PO Line</a:t>
            </a:r>
            <a:r>
              <a:rPr lang="en-US" i="0" dirty="0"/>
              <a:t>, the commitment is now associated with</a:t>
            </a:r>
            <a:r>
              <a:rPr lang="en-US" i="0" baseline="0" dirty="0"/>
              <a:t> the invoice.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1" i="0" baseline="0" dirty="0"/>
              <a:t>Invoice Commitments</a:t>
            </a:r>
            <a:endParaRPr lang="en-US" b="0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When an Invoice is created and validated it becomes a commitment.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i="0" baseline="0" dirty="0"/>
              <a:t>This is for all invoices, not just those matched to a PO.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b="0" dirty="0"/>
              <a:t>It</a:t>
            </a:r>
            <a:r>
              <a:rPr lang="en-US" b="0" baseline="0" dirty="0"/>
              <a:t> remains a commitment until it is accounted and interfaced into Grants Accounting and becomes a </a:t>
            </a:r>
            <a:r>
              <a:rPr lang="en-US" b="0" i="1" baseline="0" dirty="0"/>
              <a:t>cost</a:t>
            </a:r>
            <a:r>
              <a:rPr lang="en-US" b="0" i="0" baseline="0" dirty="0"/>
              <a:t> on your PTA.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In most cases, invoices are validated and interfaced to Grants Accounting on the same day, so you don’t see the </a:t>
            </a:r>
            <a:r>
              <a:rPr lang="en-US" b="0" i="1" baseline="0" dirty="0"/>
              <a:t>invoice commitment </a:t>
            </a:r>
            <a:r>
              <a:rPr lang="en-US" b="0" i="0" baseline="0" dirty="0"/>
              <a:t>in the data warehouse.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HOWEVER, if there is an error in the interface from AP to Grants, then the </a:t>
            </a:r>
            <a:r>
              <a:rPr lang="en-US" b="0" i="1" baseline="0" dirty="0"/>
              <a:t>commitment</a:t>
            </a:r>
            <a:r>
              <a:rPr lang="en-US" b="0" i="0" baseline="0" dirty="0"/>
              <a:t> will be associated with the invoice.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Errors can happen during the validation process during that interface.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For example, if the invoice was validated at 11 AM, but then the Award of the PTA was put on hold at 4 PM, the invoice distribution will error during the nightly processing.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endParaRPr lang="en-US" b="0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If you have an Invoice commitment, please contact Procurement to get it resolved.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53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CardQuest</a:t>
            </a:r>
            <a:endParaRPr lang="en-US" b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dirty="0"/>
              <a:t>When a line on</a:t>
            </a:r>
            <a:r>
              <a:rPr lang="en-US" b="0" baseline="0" dirty="0"/>
              <a:t> a CardQuest report is allocated </a:t>
            </a:r>
            <a:r>
              <a:rPr lang="en-US" b="0" i="1" baseline="0" dirty="0"/>
              <a:t>AND</a:t>
            </a:r>
            <a:r>
              <a:rPr lang="en-US" b="0" i="0" baseline="0" dirty="0"/>
              <a:t> the report has not yet been sent for payment, then the allocated line is a commitment.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The allocated lines remain a commitment until the report is sent for payment.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baseline="0" dirty="0"/>
              <a:t>NOTE: If the report is submitted during the dark period (the last couple of days of each month), it officially has been </a:t>
            </a:r>
            <a:r>
              <a:rPr lang="en-US" b="0" i="1" baseline="0" dirty="0"/>
              <a:t>sent for payment</a:t>
            </a:r>
            <a:r>
              <a:rPr lang="en-US" b="0" i="0" baseline="0" dirty="0"/>
              <a:t>.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i="0" baseline="0" dirty="0"/>
              <a:t>Therefore, the allocated lines are no longer commitments.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i="0" baseline="0" dirty="0"/>
              <a:t>HOWEVER, they are also not costs because the interface to Grants Accounting doesn’t happen during the dark period.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i="0" baseline="0" dirty="0"/>
              <a:t>This can be an issue for GB PTAs at the end of the fiscal year.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i="0" baseline="0" dirty="0"/>
              <a:t>If it is important to have a commitment remain on a PTA at the end of the fiscal year, DO NOT SEND FOR PAYMENT DURING THE DARK PERIOD.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b="0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sz="1400" b="1" i="0" baseline="0" dirty="0">
                <a:solidFill>
                  <a:srgbClr val="FF6E1E"/>
                </a:solidFill>
              </a:rPr>
              <a:t>NOTE: Unlike Cognos, OBI Cost Detail only includes commitment detail for the </a:t>
            </a:r>
            <a:r>
              <a:rPr lang="en-US" sz="1400" b="1" i="1" baseline="0" dirty="0">
                <a:solidFill>
                  <a:srgbClr val="FF6E1E"/>
                </a:solidFill>
              </a:rPr>
              <a:t>Current </a:t>
            </a:r>
            <a:r>
              <a:rPr lang="en-US" sz="1400" b="1" i="0" baseline="0" dirty="0">
                <a:solidFill>
                  <a:srgbClr val="FF6E1E"/>
                </a:solidFill>
              </a:rPr>
              <a:t>and </a:t>
            </a:r>
            <a:r>
              <a:rPr lang="en-US" sz="1400" b="1" i="1" baseline="0" dirty="0">
                <a:solidFill>
                  <a:srgbClr val="FF6E1E"/>
                </a:solidFill>
              </a:rPr>
              <a:t>Previous </a:t>
            </a:r>
            <a:r>
              <a:rPr lang="en-US" sz="1400" b="1" i="0" baseline="0" dirty="0">
                <a:solidFill>
                  <a:srgbClr val="FF6E1E"/>
                </a:solidFill>
              </a:rPr>
              <a:t>periods.</a:t>
            </a:r>
            <a:endParaRPr lang="en-US" sz="1400" b="1" dirty="0">
              <a:solidFill>
                <a:srgbClr val="FF6E1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55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mentioned earlier, the OBI Financials data mart data model is far more complex than Cognos and has several new data concepts.</a:t>
            </a:r>
          </a:p>
          <a:p>
            <a:endParaRPr lang="en-US" dirty="0"/>
          </a:p>
          <a:p>
            <a:r>
              <a:rPr lang="en-US" dirty="0"/>
              <a:t>One of the new data concepts is </a:t>
            </a:r>
            <a:r>
              <a:rPr lang="en-US" b="1" dirty="0"/>
              <a:t>Cost Incurred For (CIF)</a:t>
            </a:r>
            <a:r>
              <a:rPr lang="en-US" b="0" dirty="0"/>
              <a:t>.</a:t>
            </a:r>
          </a:p>
          <a:p>
            <a:endParaRPr lang="en-US" b="0" dirty="0"/>
          </a:p>
          <a:p>
            <a:r>
              <a:rPr lang="en-US" dirty="0"/>
              <a:t>CIF is the name of a person or entity for whom the cost was incurred. Every</a:t>
            </a:r>
            <a:r>
              <a:rPr lang="en-US" baseline="0" dirty="0"/>
              <a:t> attempt is made to tie each transaction back to an individual or group.</a:t>
            </a:r>
          </a:p>
          <a:p>
            <a:endParaRPr lang="en-US" baseline="0" dirty="0"/>
          </a:p>
          <a:p>
            <a:r>
              <a:rPr lang="en-US" baseline="0" dirty="0"/>
              <a:t>If it is possible to link the CIF back to a </a:t>
            </a:r>
            <a:r>
              <a:rPr lang="en-US" i="1" baseline="0" dirty="0"/>
              <a:t>single </a:t>
            </a:r>
            <a:r>
              <a:rPr lang="en-US" i="0" baseline="0" dirty="0"/>
              <a:t>Caltech employee.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This is done by comparing combinations of first and last names (e.g., Last, First or First Last).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The logic does </a:t>
            </a:r>
            <a:r>
              <a:rPr lang="en-US" i="1" baseline="0" dirty="0"/>
              <a:t>not </a:t>
            </a:r>
            <a:r>
              <a:rPr lang="en-US" i="0" baseline="0" dirty="0"/>
              <a:t>use </a:t>
            </a:r>
            <a:r>
              <a:rPr lang="en-US" i="1" baseline="0" dirty="0"/>
              <a:t>First Name Initial </a:t>
            </a:r>
            <a:r>
              <a:rPr lang="en-US" i="0" baseline="0" dirty="0"/>
              <a:t>in the logic because this would make the nightly loads too long.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If a </a:t>
            </a:r>
            <a:r>
              <a:rPr lang="en-US" i="1" baseline="0" dirty="0"/>
              <a:t>single</a:t>
            </a:r>
            <a:r>
              <a:rPr lang="en-US" i="0" baseline="0" dirty="0"/>
              <a:t> match is found, then the format is the individual’s preferred version of </a:t>
            </a:r>
            <a:r>
              <a:rPr lang="en-US" i="1" baseline="0" dirty="0"/>
              <a:t>Last Name, First Name MI.</a:t>
            </a:r>
            <a:endParaRPr lang="en-US" i="0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Otherwise, the format is as it was entered in the source, with an effort for data clean-up, e.g., removing extra spaces, commas, and periods.</a:t>
            </a:r>
          </a:p>
          <a:p>
            <a:endParaRPr lang="en-US" i="0" baseline="0" dirty="0"/>
          </a:p>
          <a:p>
            <a:r>
              <a:rPr lang="en-US" i="0" baseline="0" dirty="0"/>
              <a:t>The logic for determining the CIF depends on the source of the transaction. For example: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Payroll: Person who was paid.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Internal Charges: Customer Name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Manual Invoices: PO’s PI or Requestor (same logic for PO commitments)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CBORD: Uses the invoice distribution description to determine if the purchase was for the Broad Café, Chandler Kitchen, Red Door, etc.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P-Card: Uses the invoice distribution description to get the name between the first and second slash.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>
                <a:solidFill>
                  <a:srgbClr val="FF6E1E"/>
                </a:solidFill>
              </a:rPr>
              <a:t>NOTE: The Logic is not magic</a:t>
            </a:r>
            <a:r>
              <a:rPr lang="en-US" b="0" i="0" baseline="0" dirty="0">
                <a:solidFill>
                  <a:srgbClr val="FF6E1E"/>
                </a:solidFill>
              </a:rPr>
              <a:t>.</a:t>
            </a:r>
            <a:endParaRPr lang="en-US" b="1" dirty="0">
              <a:solidFill>
                <a:srgbClr val="FF6E1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Suppliers and Providers</a:t>
            </a:r>
            <a:endParaRPr lang="en-US" b="0" dirty="0"/>
          </a:p>
          <a:p>
            <a:endParaRPr lang="en-US" b="0" dirty="0"/>
          </a:p>
          <a:p>
            <a:r>
              <a:rPr lang="en-US" b="0" dirty="0"/>
              <a:t>A </a:t>
            </a:r>
            <a:r>
              <a:rPr lang="en-US" b="0" i="1" dirty="0"/>
              <a:t>Provider</a:t>
            </a:r>
            <a:r>
              <a:rPr lang="en-US" b="0" i="0" dirty="0"/>
              <a:t> is the name of an entity (person or organization) that provides goods</a:t>
            </a:r>
            <a:r>
              <a:rPr lang="en-US" b="0" i="0" baseline="0" dirty="0"/>
              <a:t> and/or services to Caltech. </a:t>
            </a:r>
          </a:p>
          <a:p>
            <a:endParaRPr lang="en-US" b="0" i="0" baseline="0" dirty="0"/>
          </a:p>
          <a:p>
            <a:r>
              <a:rPr lang="en-US" b="0" i="0" baseline="0" dirty="0"/>
              <a:t>In most cases the </a:t>
            </a:r>
            <a:r>
              <a:rPr lang="en-US" b="0" i="1" baseline="0" dirty="0"/>
              <a:t>Provider</a:t>
            </a:r>
            <a:r>
              <a:rPr lang="en-US" b="0" i="0" baseline="0" dirty="0"/>
              <a:t> and the </a:t>
            </a:r>
            <a:r>
              <a:rPr lang="en-US" b="0" i="1" u="none" baseline="0" dirty="0"/>
              <a:t>Supplier </a:t>
            </a:r>
            <a:r>
              <a:rPr lang="en-US" b="0" i="0" u="none" baseline="0" dirty="0"/>
              <a:t>match.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b="0" i="0" u="none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0" i="0" u="none" baseline="0" dirty="0"/>
              <a:t>Like the </a:t>
            </a:r>
            <a:r>
              <a:rPr lang="en-US" b="0" i="1" u="none" baseline="0" dirty="0"/>
              <a:t>Cost Incurred For</a:t>
            </a:r>
            <a:r>
              <a:rPr lang="en-US" b="0" i="0" u="none" baseline="0" dirty="0"/>
              <a:t>, the logic for </a:t>
            </a:r>
            <a:r>
              <a:rPr lang="en-US" b="0" i="1" u="none" baseline="0" dirty="0"/>
              <a:t>Provider</a:t>
            </a:r>
            <a:r>
              <a:rPr lang="en-US" b="0" i="0" u="none" baseline="0" dirty="0"/>
              <a:t> depends on the source of the transaction. Following are some examples. For more detail see </a:t>
            </a:r>
            <a:r>
              <a:rPr lang="en-US" b="0" i="1" u="none" baseline="0" dirty="0"/>
              <a:t>Data Logic Guide - Providers</a:t>
            </a:r>
            <a:endParaRPr lang="en-US" b="0" i="0" u="none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u="none" baseline="0" dirty="0"/>
              <a:t>Internal Charges = </a:t>
            </a:r>
            <a:r>
              <a:rPr lang="en-US" b="0" i="1" u="none" baseline="0" dirty="0"/>
              <a:t>IC - Service Org Name</a:t>
            </a:r>
            <a:r>
              <a:rPr lang="en-US" b="0" i="0" u="none" baseline="0" dirty="0"/>
              <a:t>, e.g., IC - Office of the CIO.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u="none" baseline="0" dirty="0"/>
              <a:t>Payroll Transactions = Caltech Payroll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u="none" baseline="0" dirty="0"/>
              <a:t>Burdening = Caltech Burdening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u="none" baseline="0" dirty="0"/>
              <a:t>Manual Usages is dependent on the expenditure type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u="none" baseline="0" dirty="0"/>
              <a:t>Non-CardQuest Invoices = Vendor Name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u="none" baseline="0" dirty="0"/>
              <a:t>CardQuest Invoices and Commitments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u="none" baseline="0" dirty="0"/>
              <a:t>Supplier = Vendor (e.g., US Bank)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i="0" u="none" baseline="0" dirty="0"/>
              <a:t>Provider is cleaned up data between the second and the third slash in the Invoice Distribution’s description.</a:t>
            </a:r>
            <a:endParaRPr lang="en-US" i="0" baseline="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n-US" b="0" i="0" u="none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i="0" u="none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i="0" u="none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73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u="none" baseline="0" dirty="0"/>
              <a:t>P-Card CardQuest transactions: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1" u="none" baseline="0" dirty="0"/>
              <a:t>Supplier </a:t>
            </a:r>
            <a:r>
              <a:rPr lang="en-US" b="0" i="0" u="none" baseline="0" dirty="0"/>
              <a:t>is the name of the bank (e.g., US Bank).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0" i="0" u="none" baseline="0" dirty="0"/>
              <a:t>For the </a:t>
            </a:r>
            <a:r>
              <a:rPr lang="en-US" b="0" i="1" u="none" baseline="0" dirty="0"/>
              <a:t>Provider, </a:t>
            </a:r>
            <a:r>
              <a:rPr lang="en-US" b="0" i="0" u="none" baseline="0" dirty="0"/>
              <a:t>an effort has been made to determine the merchant, based on the Invoice Distribution’s description.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i="0" u="none" baseline="0" dirty="0"/>
              <a:t>First the logic determines if the cost is for Goods and Services </a:t>
            </a:r>
            <a:r>
              <a:rPr lang="en-US" b="0" i="1" u="none" baseline="0" dirty="0"/>
              <a:t>OR </a:t>
            </a:r>
            <a:r>
              <a:rPr lang="en-US" b="0" i="0" u="none" baseline="0" dirty="0"/>
              <a:t>Travel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i="0" u="none" baseline="0" dirty="0"/>
              <a:t>Second determination by the logic is if the transaction is for sales tax or not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131796/Corey Campbell/</a:t>
            </a:r>
            <a:r>
              <a:rPr lang="en-US" b="1" i="1" dirty="0">
                <a:solidFill>
                  <a:srgbClr val="FF6E1E"/>
                </a:solidFill>
              </a:rPr>
              <a:t>THE HOME DEPOT </a:t>
            </a:r>
            <a:r>
              <a:rPr lang="en-US" dirty="0"/>
              <a:t>#6610/Goods (simple</a:t>
            </a:r>
            <a:r>
              <a:rPr lang="en-US" b="0" i="0" dirty="0">
                <a:solidFill>
                  <a:schemeClr val="tx1"/>
                </a:solidFill>
              </a:rPr>
              <a:t>)/1/4 x 25ft Air Hose Plumb-Shop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0" i="0" baseline="0" dirty="0"/>
              <a:t>For more information see </a:t>
            </a:r>
            <a:r>
              <a:rPr lang="en-US" b="0" i="1" baseline="0" dirty="0"/>
              <a:t>Data Logic Guide – Cost Details</a:t>
            </a:r>
            <a:r>
              <a:rPr lang="en-US" b="0" i="0" baseline="0" dirty="0"/>
              <a:t>, which is available on the </a:t>
            </a:r>
            <a:r>
              <a:rPr lang="en-US" b="0" i="1" baseline="0" dirty="0"/>
              <a:t>Help </a:t>
            </a:r>
            <a:r>
              <a:rPr lang="en-US" b="0" i="0" baseline="0" dirty="0"/>
              <a:t>tabs in OBI or on the IMSS web site at http://www.imss.caltech.edu/documents/9110/Data_Logic_Guide-Cost_Info.pdf</a:t>
            </a:r>
            <a:endParaRPr lang="en-US" b="0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>
                <a:solidFill>
                  <a:srgbClr val="FF6E1E"/>
                </a:solidFill>
              </a:rPr>
              <a:t>NOTE: The Logic is not magic</a:t>
            </a:r>
            <a:r>
              <a:rPr lang="en-US" b="0" i="0" baseline="0" dirty="0">
                <a:solidFill>
                  <a:srgbClr val="FF6E1E"/>
                </a:solidFill>
              </a:rPr>
              <a:t>.</a:t>
            </a:r>
            <a:endParaRPr lang="en-US" b="1" dirty="0">
              <a:solidFill>
                <a:srgbClr val="FF6E1E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58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48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Full Exp Comment and Exp Comment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In OBI there are two versions of the expenditure comment.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dirty="0"/>
              <a:t>One is the </a:t>
            </a:r>
            <a:r>
              <a:rPr lang="en-US" b="0" i="1" dirty="0"/>
              <a:t>Full Exp Comment</a:t>
            </a:r>
            <a:r>
              <a:rPr lang="en-US" b="0" i="0" dirty="0"/>
              <a:t> that is</a:t>
            </a:r>
            <a:r>
              <a:rPr lang="en-US" b="0" i="0" baseline="0" dirty="0"/>
              <a:t> the same as the Cognos Expenditure Comment and comes from the Oracle Grants’ Expenditure Comment.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The other, </a:t>
            </a:r>
            <a:r>
              <a:rPr lang="en-US" b="0" i="1" baseline="0" dirty="0"/>
              <a:t>Exp Comment</a:t>
            </a:r>
            <a:r>
              <a:rPr lang="en-US" b="0" i="0" baseline="0" dirty="0"/>
              <a:t>, is a shortened version or the same as a related invoice line (e.g., Sales tax lines show the description of the taxed item)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Excludes information from the Full Expenditure Comment that is held in other new data elements, e.g., </a:t>
            </a:r>
            <a:r>
              <a:rPr lang="en-US" b="0" i="1" baseline="0" dirty="0"/>
              <a:t>Provider, CIF, </a:t>
            </a:r>
            <a:r>
              <a:rPr lang="en-US" b="0" i="0" baseline="0" dirty="0"/>
              <a:t>and </a:t>
            </a:r>
            <a:r>
              <a:rPr lang="en-US" b="0" i="1" baseline="0" dirty="0"/>
              <a:t>Reference #.</a:t>
            </a:r>
            <a:endParaRPr lang="en-US" b="0" i="0" baseline="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In addition, there is some data clean-up to remove extra spaces, tabs, carriage returns, and other similar items.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As with the CIF and Providers, the logic is dependent on the source of the transaction.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Internal Charges = Actual IC Expenditure Comment, e.g., as it is entered in the WIC.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Payroll is usually the Payroll Name + Payroll # +Additional information depending on if it is regular pay or an LD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CLAS = Characters between </a:t>
            </a:r>
            <a:r>
              <a:rPr lang="en-US" b="0" i="1" baseline="0" dirty="0"/>
              <a:t>Ref: </a:t>
            </a:r>
            <a:r>
              <a:rPr lang="en-US" b="0" i="0" baseline="0" dirty="0"/>
              <a:t>and the next pipe ( | 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KNI Billing = </a:t>
            </a:r>
            <a:r>
              <a:rPr lang="en-US" b="0" i="1" baseline="0" dirty="0"/>
              <a:t>KNI Service Fee</a:t>
            </a:r>
            <a:endParaRPr lang="en-US" b="0" i="0" baseline="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Sales Taxes = Same </a:t>
            </a:r>
            <a:r>
              <a:rPr lang="en-US" b="0" i="1" baseline="0" dirty="0"/>
              <a:t>Exp Comment</a:t>
            </a:r>
            <a:r>
              <a:rPr lang="en-US" b="0" i="0" baseline="0" dirty="0"/>
              <a:t> as the distribution line that is taxed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="0" i="0" baseline="0" dirty="0"/>
              <a:t>When you see </a:t>
            </a:r>
            <a:r>
              <a:rPr lang="en-US" b="0" i="1" baseline="0" dirty="0"/>
              <a:t>Cost Transfer-</a:t>
            </a:r>
            <a:r>
              <a:rPr lang="en-US" b="0" i="0" baseline="0" dirty="0"/>
              <a:t> then you know it is a tax line from the Cost Transfer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4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Exp Comment and Full Exp Comment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0" dirty="0"/>
              <a:t>CardQuest / P-Card</a:t>
            </a:r>
            <a:endParaRPr lang="en-US" b="0" i="0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Which slash is used by the logic? It depends if it is Goods and Services (Tax or Not) </a:t>
            </a:r>
            <a:r>
              <a:rPr lang="en-US" b="0" i="1" baseline="0" dirty="0"/>
              <a:t>or</a:t>
            </a:r>
            <a:r>
              <a:rPr lang="en-US" b="0" i="0" baseline="0" dirty="0"/>
              <a:t> Travel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We wish we could just say, “Hey, get the text after that last slash!”, but that doesn’t work when the comment contains a slash.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For more information see </a:t>
            </a:r>
            <a:r>
              <a:rPr lang="en-US" b="0" i="1" baseline="0" dirty="0"/>
              <a:t>Data Logic Guide – Cost Details</a:t>
            </a:r>
            <a:r>
              <a:rPr lang="en-US" b="0" i="0" baseline="0" dirty="0"/>
              <a:t>.</a:t>
            </a:r>
            <a:endParaRPr lang="en-US" b="0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>
                <a:solidFill>
                  <a:srgbClr val="FF6E1E"/>
                </a:solidFill>
              </a:rPr>
              <a:t>NOTE: The Logic is not magic</a:t>
            </a:r>
            <a:r>
              <a:rPr lang="en-US" b="0" i="0" baseline="0" dirty="0">
                <a:solidFill>
                  <a:srgbClr val="FF6E1E"/>
                </a:solidFill>
              </a:rPr>
              <a:t>.</a:t>
            </a:r>
            <a:endParaRPr lang="en-US" b="1" dirty="0">
              <a:solidFill>
                <a:srgbClr val="FF6E1E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58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screenshot is from a real</a:t>
            </a:r>
            <a:r>
              <a:rPr lang="en-US" baseline="0" dirty="0"/>
              <a:t> Cognos PTA Cost Detail (thank you to CCE for allowing us to use it as an example).</a:t>
            </a:r>
          </a:p>
          <a:p>
            <a:endParaRPr lang="en-US" baseline="0" dirty="0"/>
          </a:p>
          <a:p>
            <a:r>
              <a:rPr lang="en-US" baseline="0" dirty="0"/>
              <a:t>You can see how the number of rows can quadruple for a single transaction when the use taxes are calculated.</a:t>
            </a:r>
          </a:p>
          <a:p>
            <a:endParaRPr lang="en-US" baseline="0" dirty="0"/>
          </a:p>
          <a:p>
            <a:r>
              <a:rPr lang="en-US" baseline="0" dirty="0"/>
              <a:t>In addition, you can see the full expenditure comment for the CardQuest charge, both the item line (Toner) and the tax for the item (next line down).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793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OBI PTA Cost</a:t>
            </a:r>
            <a:r>
              <a:rPr lang="en-US" baseline="0" dirty="0"/>
              <a:t> Detail (Drill).</a:t>
            </a:r>
          </a:p>
          <a:p>
            <a:endParaRPr lang="en-US" baseline="0" dirty="0"/>
          </a:p>
          <a:p>
            <a:r>
              <a:rPr lang="en-US" baseline="0" dirty="0"/>
              <a:t>Blue text indicates that the user can drill to more detail. </a:t>
            </a:r>
          </a:p>
          <a:p>
            <a:endParaRPr lang="en-US" baseline="0" dirty="0"/>
          </a:p>
          <a:p>
            <a:r>
              <a:rPr lang="en-US" baseline="0" dirty="0"/>
              <a:t>In addition, the lines are rolled up grouped by PTA + FY Period + Expenditure Type + Provider + Reference Number + Exp Comment + Cost Incurred For + Exp Item Date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Since the tax lines have the same </a:t>
            </a:r>
            <a:r>
              <a:rPr lang="en-US" i="1" baseline="0" dirty="0"/>
              <a:t>Exp Comment</a:t>
            </a:r>
            <a:r>
              <a:rPr lang="en-US" i="0" baseline="0" dirty="0"/>
              <a:t> as the invoice distribution upon which the tax is calculated, there is only one line rather than four.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Clicking on the </a:t>
            </a:r>
            <a:r>
              <a:rPr lang="en-US" i="1" baseline="0" dirty="0"/>
              <a:t>Exp Comment</a:t>
            </a:r>
            <a:r>
              <a:rPr lang="en-US" i="0" baseline="0" dirty="0"/>
              <a:t> will drill to the detail, so you are able to see all individual lines associated with the transaction.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Clicking on the </a:t>
            </a:r>
            <a:r>
              <a:rPr lang="en-US" i="1" baseline="0" dirty="0"/>
              <a:t>Reference #</a:t>
            </a:r>
            <a:r>
              <a:rPr lang="en-US" i="0" baseline="0" dirty="0"/>
              <a:t> will drill to the detail for </a:t>
            </a:r>
            <a:r>
              <a:rPr lang="en-US" i="1" baseline="0" dirty="0"/>
              <a:t>all </a:t>
            </a:r>
            <a:r>
              <a:rPr lang="en-US" i="0" baseline="0" dirty="0"/>
              <a:t>transactions for that </a:t>
            </a:r>
            <a:r>
              <a:rPr lang="en-US" i="1" baseline="0" dirty="0"/>
              <a:t>Reference #, FY Period, </a:t>
            </a:r>
            <a:r>
              <a:rPr lang="en-US" i="0" baseline="0" dirty="0"/>
              <a:t>and </a:t>
            </a:r>
            <a:r>
              <a:rPr lang="en-US" i="1" baseline="0" dirty="0"/>
              <a:t>PTA </a:t>
            </a:r>
            <a:r>
              <a:rPr lang="en-US" i="0" baseline="0" dirty="0"/>
              <a:t>combination.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474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an example of drilling from one line in the previous slide to the invoice associated with that cost.</a:t>
            </a:r>
          </a:p>
          <a:p>
            <a:endParaRPr lang="en-US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i="0" baseline="0" dirty="0"/>
              <a:t>When you drill from the </a:t>
            </a:r>
            <a:r>
              <a:rPr lang="en-US" i="1" baseline="0" dirty="0"/>
              <a:t>PTA Cost Detail (Drill) </a:t>
            </a:r>
            <a:r>
              <a:rPr lang="en-US" i="0" baseline="0" dirty="0"/>
              <a:t>report, which report you drill to is dependent on the source of the transaction. For example: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baseline="0" dirty="0"/>
              <a:t>PO Commitments drill to </a:t>
            </a:r>
            <a:r>
              <a:rPr lang="en-US" i="1" baseline="0" dirty="0"/>
              <a:t>PO Detail (Commitments)</a:t>
            </a:r>
            <a:r>
              <a:rPr lang="en-US" i="0" baseline="0" dirty="0"/>
              <a:t>, a report that includes information about the purchase order, such as: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PO #, PO Status, Type, Agreement Type, Contract #, and PO Description.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The distribution section includes the </a:t>
            </a:r>
            <a:r>
              <a:rPr lang="en-US" i="1" baseline="0" dirty="0"/>
              <a:t>Indirect Cost</a:t>
            </a:r>
            <a:r>
              <a:rPr lang="en-US" i="0" baseline="0" dirty="0"/>
              <a:t> that is calculated on the commitment during the nightly data warehouse load.</a:t>
            </a:r>
            <a:endParaRPr lang="en-US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baseline="0" dirty="0"/>
              <a:t>Invoice Costs drill to </a:t>
            </a:r>
            <a:r>
              <a:rPr lang="en-US" i="1" baseline="0" dirty="0"/>
              <a:t>Invoice Details (Costs), </a:t>
            </a:r>
            <a:r>
              <a:rPr lang="en-US" baseline="0" dirty="0"/>
              <a:t>which includes: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Information about the invoice, including date, supplier number, source, and type.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The most recent payment information, e.g., if a check is lost and a new one reissued, this report will show you the information about that reissued check.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Invoice distribution information, including all the lines associated with the rolled-up cost from the report.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baseline="0" dirty="0"/>
              <a:t>CardQuest Commitments drill to the </a:t>
            </a:r>
            <a:r>
              <a:rPr lang="en-US" i="1" baseline="0" dirty="0"/>
              <a:t>CardQuest Detail (Commitments</a:t>
            </a:r>
            <a:r>
              <a:rPr lang="en-US" i="0" baseline="0" dirty="0"/>
              <a:t>).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CardQuest Costs drill to </a:t>
            </a:r>
            <a:r>
              <a:rPr lang="en-US" i="1" baseline="0" dirty="0"/>
              <a:t>CardQuest Detail (Costs)</a:t>
            </a:r>
            <a:r>
              <a:rPr lang="en-US" i="0" baseline="0" dirty="0"/>
              <a:t>, which includes: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Invoice #, Invoice Date, and CardQuest Report Name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The distributions include: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Provider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Exp Comment from the Cost Detail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Inv Distribution Description (i.e., the Full Exp Comment from Cognos)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Cost Incurred For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WO – Phase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Web Internal Charges (WIC) and other Internal Charges drill to </a:t>
            </a:r>
            <a:r>
              <a:rPr lang="en-US" i="1" baseline="0" dirty="0"/>
              <a:t>Internal Charges Detail (Costs)</a:t>
            </a:r>
            <a:r>
              <a:rPr lang="en-US" i="0" baseline="0" dirty="0"/>
              <a:t>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WIC costs </a:t>
            </a:r>
            <a:r>
              <a:rPr lang="en-US" i="1" baseline="0" dirty="0"/>
              <a:t>cannot</a:t>
            </a:r>
            <a:r>
              <a:rPr lang="en-US" i="0" baseline="0" dirty="0"/>
              <a:t> be drilled to from the Exp Comment due to performance reasons.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Includes WIC #, WO-Phase, Cost Incurred For (Customer Name), Charged PTA, and IC Contact or Debit PTA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61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Other New Data Concepts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Active?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1" i="0" baseline="0" dirty="0"/>
              <a:t>ONLY use </a:t>
            </a:r>
            <a:r>
              <a:rPr lang="en-US" b="0" i="0" baseline="0" dirty="0"/>
              <a:t>when exporting multiple periods of Cost Details (</a:t>
            </a:r>
            <a:r>
              <a:rPr lang="en-US" b="0" i="1" baseline="0" dirty="0"/>
              <a:t>Active? = Y</a:t>
            </a:r>
            <a:r>
              <a:rPr lang="en-US" b="0" i="0" baseline="0" dirty="0"/>
              <a:t>).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If you are running for a single period, there is no reason to use this filter.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dirty="0"/>
              <a:t>This is a flag that makes it easy to exclude commitments from a previous month.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Y = ALL costs and </a:t>
            </a:r>
            <a:r>
              <a:rPr lang="en-US" b="0" i="1" baseline="0" dirty="0"/>
              <a:t>Current Period </a:t>
            </a:r>
            <a:r>
              <a:rPr lang="en-US" b="0" i="0" baseline="0" dirty="0"/>
              <a:t>commitments.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N = Commitment is from the </a:t>
            </a:r>
            <a:r>
              <a:rPr lang="en-US" b="0" i="1" baseline="0" dirty="0"/>
              <a:t>Previous Period</a:t>
            </a:r>
            <a:r>
              <a:rPr lang="en-US" b="0" i="0" baseline="0" dirty="0"/>
              <a:t>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Reference #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Identifier for a transaction and based on the source of the transaction.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For procurement costs and commitments, it is </a:t>
            </a:r>
            <a:r>
              <a:rPr lang="en-US" b="0" i="1" baseline="0" dirty="0"/>
              <a:t>either</a:t>
            </a:r>
            <a:r>
              <a:rPr lang="en-US" b="0" i="0" baseline="0" dirty="0"/>
              <a:t> the </a:t>
            </a:r>
            <a:r>
              <a:rPr lang="en-US" b="0" i="1" baseline="0" dirty="0"/>
              <a:t>Invoice #</a:t>
            </a:r>
            <a:r>
              <a:rPr lang="en-US" b="0" i="0" baseline="0" dirty="0"/>
              <a:t> or the </a:t>
            </a:r>
            <a:r>
              <a:rPr lang="en-US" b="0" i="1" baseline="0" dirty="0"/>
              <a:t>PO #.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For Accounts Receivable it is the </a:t>
            </a:r>
            <a:r>
              <a:rPr lang="en-US" b="0" i="1" baseline="0" dirty="0"/>
              <a:t>Receipt #.</a:t>
            </a:r>
            <a:endParaRPr lang="en-US" b="0" i="0" baseline="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For internal charges entered via Web Internal Charges (WIC) it is the </a:t>
            </a:r>
            <a:r>
              <a:rPr lang="en-US" b="0" i="1" baseline="0" dirty="0"/>
              <a:t>WIC #.</a:t>
            </a:r>
            <a:endParaRPr lang="en-US" b="0" i="0" baseline="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For transactions that come from Facilities AiM it is the </a:t>
            </a:r>
            <a:r>
              <a:rPr lang="en-US" b="0" i="1" baseline="0" dirty="0"/>
              <a:t>Work Order #.</a:t>
            </a:r>
            <a:endParaRPr lang="en-US" b="0" i="0" baseline="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For Payroll, regardless if it is a regular pay or an adjustment, it is YEAR Payroll Name Payroll Number, e.g., 2020 Bi-Week 3.</a:t>
            </a:r>
            <a:endParaRPr lang="en-US" b="0" i="1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IC Contact or Debit PTA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Single column with a value depending on if the cost is the charge or the credit.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For the credit side of the transaction, the value = Debit PTA, i.e., the PTA that was charged.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For the cost side of the transaction, the value = the IC Contact.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i="0" baseline="0" dirty="0"/>
              <a:t>For more information see </a:t>
            </a:r>
            <a:r>
              <a:rPr lang="en-US" b="1" i="1" baseline="0" dirty="0"/>
              <a:t>Data Logic Guide – Cost Details</a:t>
            </a:r>
            <a:r>
              <a:rPr lang="en-US" b="1" i="0" baseline="0" dirty="0"/>
              <a:t>.</a:t>
            </a:r>
            <a:endParaRPr lang="en-US" b="1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/>
              <a:t>NOTE: The Logic is not magic</a:t>
            </a:r>
            <a:r>
              <a:rPr lang="en-US" b="0" i="0" baseline="0" dirty="0"/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120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screenshot</a:t>
            </a:r>
            <a:r>
              <a:rPr lang="en-US" baseline="0" dirty="0"/>
              <a:t> of an Excel spreadsheet shows the mapping of items by color.</a:t>
            </a:r>
          </a:p>
          <a:p>
            <a:endParaRPr lang="en-US" baseline="0" dirty="0"/>
          </a:p>
          <a:p>
            <a:r>
              <a:rPr lang="en-US" baseline="0" dirty="0"/>
              <a:t>The top 2/3s of the picture are line items from Cognos. This data is real EXCEPT for the payroll transaction on the first row.</a:t>
            </a:r>
          </a:p>
          <a:p>
            <a:endParaRPr lang="en-US" baseline="0" dirty="0"/>
          </a:p>
          <a:p>
            <a:r>
              <a:rPr lang="en-US" baseline="0" dirty="0"/>
              <a:t>The </a:t>
            </a:r>
            <a:r>
              <a:rPr lang="en-US" i="1" baseline="0" dirty="0"/>
              <a:t>Employee</a:t>
            </a:r>
            <a:r>
              <a:rPr lang="en-US" baseline="0" dirty="0"/>
              <a:t> from the payroll transaction becomes the </a:t>
            </a:r>
            <a:r>
              <a:rPr lang="en-US" i="1" baseline="0" dirty="0"/>
              <a:t>Cost Incurred For</a:t>
            </a:r>
            <a:r>
              <a:rPr lang="en-US" i="0" baseline="0" dirty="0"/>
              <a:t> in OBI (green text)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Check out rows 3, 4, and 5 and how Priscilla Boon’s customer name entry in the WIC gets translated.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1" baseline="0" dirty="0" err="1"/>
              <a:t>Boon,P</a:t>
            </a:r>
            <a:r>
              <a:rPr lang="en-US" i="0" baseline="0" dirty="0"/>
              <a:t> and </a:t>
            </a:r>
            <a:r>
              <a:rPr lang="en-US" i="1" baseline="0" dirty="0"/>
              <a:t>Boon,, P </a:t>
            </a:r>
            <a:r>
              <a:rPr lang="en-US" i="0" baseline="0" dirty="0"/>
              <a:t>both become BOON P and could not be matched to her HR record.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1" baseline="0" dirty="0"/>
              <a:t>Boon, Priscilla </a:t>
            </a:r>
            <a:r>
              <a:rPr lang="en-US" i="0" baseline="0" dirty="0"/>
              <a:t>entry, however, could be matched to her HR record.</a:t>
            </a:r>
          </a:p>
          <a:p>
            <a:endParaRPr lang="en-US" i="0" baseline="0" dirty="0"/>
          </a:p>
          <a:p>
            <a:r>
              <a:rPr lang="en-US" i="0" baseline="0" dirty="0"/>
              <a:t>The </a:t>
            </a:r>
            <a:r>
              <a:rPr lang="en-US" i="1" baseline="0" dirty="0"/>
              <a:t>Supplier</a:t>
            </a:r>
            <a:r>
              <a:rPr lang="en-US" i="0" baseline="0" dirty="0"/>
              <a:t> in the first column </a:t>
            </a:r>
            <a:r>
              <a:rPr lang="en-US" i="1" baseline="0" dirty="0"/>
              <a:t>or</a:t>
            </a:r>
            <a:r>
              <a:rPr lang="en-US" i="0" baseline="0" dirty="0"/>
              <a:t> information from the </a:t>
            </a:r>
            <a:r>
              <a:rPr lang="en-US" i="1" baseline="0" dirty="0"/>
              <a:t>Expenditure Comment</a:t>
            </a:r>
            <a:r>
              <a:rPr lang="en-US" i="0" baseline="0" dirty="0"/>
              <a:t> becomes the </a:t>
            </a:r>
            <a:r>
              <a:rPr lang="en-US" i="1" baseline="0" dirty="0"/>
              <a:t>Provider </a:t>
            </a:r>
            <a:r>
              <a:rPr lang="en-US" i="0" baseline="0" dirty="0"/>
              <a:t>in OBI (maroon text).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Notice the </a:t>
            </a:r>
            <a:r>
              <a:rPr lang="en-US" i="1" baseline="0" dirty="0"/>
              <a:t>Provider</a:t>
            </a:r>
            <a:r>
              <a:rPr lang="en-US" i="0" baseline="0" dirty="0"/>
              <a:t> names for the IC Charges, Payroll, and the CardQuest transactions.</a:t>
            </a:r>
          </a:p>
          <a:p>
            <a:endParaRPr lang="en-US" i="0" baseline="0" dirty="0"/>
          </a:p>
          <a:p>
            <a:r>
              <a:rPr lang="en-US" i="0" baseline="0" dirty="0"/>
              <a:t>The </a:t>
            </a:r>
            <a:r>
              <a:rPr lang="en-US" i="1" baseline="0" dirty="0"/>
              <a:t>Doc Number</a:t>
            </a:r>
            <a:r>
              <a:rPr lang="en-US" i="0" baseline="0" dirty="0"/>
              <a:t> in the second column </a:t>
            </a:r>
            <a:r>
              <a:rPr lang="en-US" i="1" baseline="0" dirty="0"/>
              <a:t>or</a:t>
            </a:r>
            <a:r>
              <a:rPr lang="en-US" i="0" baseline="0" dirty="0"/>
              <a:t> information in the </a:t>
            </a:r>
            <a:r>
              <a:rPr lang="en-US" i="1" baseline="0" dirty="0"/>
              <a:t>Expenditure Comment</a:t>
            </a:r>
            <a:r>
              <a:rPr lang="en-US" i="0" baseline="0" dirty="0"/>
              <a:t> </a:t>
            </a:r>
            <a:r>
              <a:rPr lang="en-US" i="1" baseline="0" dirty="0"/>
              <a:t>or</a:t>
            </a:r>
            <a:r>
              <a:rPr lang="en-US" i="0" baseline="0" dirty="0"/>
              <a:t> the use taxes associated line’s invoice number becomes the </a:t>
            </a:r>
            <a:r>
              <a:rPr lang="en-US" i="1" baseline="0" dirty="0"/>
              <a:t>Reference # </a:t>
            </a:r>
            <a:r>
              <a:rPr lang="en-US" i="0" baseline="0" dirty="0"/>
              <a:t>in OBI (blue text)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 prefix is added to some of the reference numbers to make it easier to know if it is a PO or Invoice.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Note that the </a:t>
            </a:r>
            <a:r>
              <a:rPr lang="en-US" i="1" baseline="0" dirty="0"/>
              <a:t>Doc Number</a:t>
            </a:r>
            <a:r>
              <a:rPr lang="en-US" i="0" baseline="0" dirty="0"/>
              <a:t> for the tax lines actually is not the correct invoice number for the tax lines.</a:t>
            </a:r>
          </a:p>
          <a:p>
            <a:endParaRPr lang="en-US" i="0" baseline="0" dirty="0"/>
          </a:p>
          <a:p>
            <a:r>
              <a:rPr lang="en-US" i="0" baseline="0" dirty="0"/>
              <a:t>The </a:t>
            </a:r>
            <a:r>
              <a:rPr lang="en-US" i="1" baseline="0" dirty="0"/>
              <a:t>Expenditure Comment</a:t>
            </a:r>
            <a:r>
              <a:rPr lang="en-US" i="0" baseline="0" dirty="0"/>
              <a:t> or associated invoice distribution line becomes the </a:t>
            </a:r>
            <a:r>
              <a:rPr lang="en-US" i="1" baseline="0" dirty="0"/>
              <a:t>Exp Comment </a:t>
            </a:r>
            <a:r>
              <a:rPr lang="en-US" i="0" baseline="0" dirty="0"/>
              <a:t>(purple text).</a:t>
            </a:r>
          </a:p>
          <a:p>
            <a:endParaRPr lang="en-US" i="0" baseline="0" dirty="0"/>
          </a:p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60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384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access OBI, go to access.caltech, login, scroll down to </a:t>
            </a:r>
            <a:r>
              <a:rPr lang="en-US" i="1" dirty="0"/>
              <a:t>Data Warehouse (OBI)</a:t>
            </a:r>
            <a:r>
              <a:rPr lang="en-US" i="0" dirty="0"/>
              <a:t>,</a:t>
            </a:r>
            <a:r>
              <a:rPr lang="en-US" i="0" baseline="0" dirty="0"/>
              <a:t> and click on the link, which will open a new browser tab.</a:t>
            </a:r>
          </a:p>
          <a:p>
            <a:endParaRPr lang="en-US" i="0" baseline="0" dirty="0"/>
          </a:p>
          <a:p>
            <a:r>
              <a:rPr lang="en-US" b="1" i="0" baseline="0" dirty="0"/>
              <a:t>NOTE: In order to use OBI, you must either be on the Caltech internet OR use VPN. </a:t>
            </a:r>
          </a:p>
          <a:p>
            <a:endParaRPr lang="en-US" b="1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/>
              <a:t>In addition, your browser must allow pop-up windows for OBI, i.e., for </a:t>
            </a:r>
            <a:r>
              <a:rPr lang="en-US" sz="1200" b="1" i="1" dirty="0"/>
              <a:t>obi-proxy-prod-a.caltech.edu</a:t>
            </a:r>
            <a:r>
              <a:rPr lang="en-US" b="1" i="0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966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status of the Data Warehouse loads is in the top-center of the OBI home page.</a:t>
            </a:r>
          </a:p>
          <a:p>
            <a:endParaRPr lang="en-US" baseline="0" dirty="0"/>
          </a:p>
          <a:p>
            <a:r>
              <a:rPr lang="en-US" baseline="0" dirty="0"/>
              <a:t>The bottom-center has scrolling announcements.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the gray section on the left are links to the dashboards containing the Report</a:t>
            </a:r>
            <a:r>
              <a:rPr lang="en-US" baseline="0" dirty="0"/>
              <a:t> Listings</a:t>
            </a:r>
            <a:r>
              <a:rPr lang="en-US" dirty="0"/>
              <a:t> to which you have access.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81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653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Clicking on a User Role under My Dashboards</a:t>
            </a:r>
            <a:r>
              <a:rPr lang="en-US" baseline="0" dirty="0"/>
              <a:t> will navigate to the </a:t>
            </a:r>
            <a:r>
              <a:rPr lang="en-US" i="1" baseline="0" dirty="0"/>
              <a:t>Report Listing</a:t>
            </a:r>
            <a:r>
              <a:rPr lang="en-US" i="0" baseline="0" dirty="0"/>
              <a:t> dashboard for that user role.</a:t>
            </a:r>
          </a:p>
          <a:p>
            <a:endParaRPr lang="en-US" i="0" baseline="0" dirty="0"/>
          </a:p>
          <a:p>
            <a:r>
              <a:rPr lang="en-US" i="0" baseline="0" dirty="0"/>
              <a:t>The Report Listings have a series of tabs that are used to organize the reports and other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634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of the first few tabs represent a Financials </a:t>
            </a:r>
            <a:r>
              <a:rPr lang="en-US" i="1" dirty="0"/>
              <a:t>Subject Area. </a:t>
            </a:r>
            <a:r>
              <a:rPr lang="en-US" i="0" dirty="0"/>
              <a:t>These subject areas include:</a:t>
            </a:r>
            <a:endParaRPr lang="en-US" i="0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Costs &amp; Commitments: A list of reports that are based upon the </a:t>
            </a:r>
            <a:r>
              <a:rPr lang="en-US" i="1" baseline="0" dirty="0"/>
              <a:t>Costs and Commitments </a:t>
            </a:r>
            <a:r>
              <a:rPr lang="en-US" i="0" baseline="0" dirty="0"/>
              <a:t>detail.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Summaries: A list of reports based upon PTA financial </a:t>
            </a:r>
            <a:r>
              <a:rPr lang="en-US" i="1" baseline="0" dirty="0"/>
              <a:t>Budget</a:t>
            </a:r>
            <a:r>
              <a:rPr lang="en-US" i="0" baseline="0" dirty="0"/>
              <a:t> and </a:t>
            </a:r>
            <a:r>
              <a:rPr lang="en-US" i="1" baseline="0" dirty="0"/>
              <a:t>Cost</a:t>
            </a:r>
            <a:r>
              <a:rPr lang="en-US" i="0" baseline="0" dirty="0"/>
              <a:t> information.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Installments: A list of reports based upon </a:t>
            </a:r>
            <a:r>
              <a:rPr lang="en-US" i="1" baseline="0" dirty="0"/>
              <a:t>Award Installments </a:t>
            </a:r>
            <a:r>
              <a:rPr lang="en-US" i="0" baseline="0" dirty="0"/>
              <a:t>detail.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remaining tabs are for other reports and information not specifically for one of the </a:t>
            </a:r>
            <a:r>
              <a:rPr lang="en-US" i="1" baseline="0" dirty="0"/>
              <a:t>Subject Areas</a:t>
            </a: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Info tab lists reports that are about data not specific to each of the Subject Areas, for example, information about: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Awards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Exp Categories and Types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Funding Sources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In the future there will be reports with information about PTAs or about HR Organizations.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28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New tab lists recent enhancements made to OBI Financials.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The enhancements are listed by date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Tip: Click on this tab each week or so to see if there have been new enhancements made since the last time you checked.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last tab has a list of user guides including: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Training Slides and Video:</a:t>
            </a:r>
            <a:r>
              <a:rPr lang="en-US" i="0" baseline="0" dirty="0"/>
              <a:t> Includes the slides used for today, complete with notes.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User and Data Logic Guides:</a:t>
            </a:r>
            <a:r>
              <a:rPr lang="en-US" i="0" baseline="0" dirty="0"/>
              <a:t> Financial User Guide and documents detailing the logic used for transforming the Financial Data Mart data values.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Quick Guides: </a:t>
            </a:r>
            <a:r>
              <a:rPr lang="en-US" i="0" baseline="0" dirty="0"/>
              <a:t>Short documents on specific topics, many of which are included in the </a:t>
            </a:r>
            <a:r>
              <a:rPr lang="en-US" i="1" baseline="0" dirty="0"/>
              <a:t>Financial Data Mart User Guide</a:t>
            </a:r>
            <a:r>
              <a:rPr lang="en-US" i="0" baseline="0" dirty="0"/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Report Guides: </a:t>
            </a:r>
            <a:r>
              <a:rPr lang="en-US" i="0" baseline="0" dirty="0"/>
              <a:t>Documents specific to individual reports.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Troubleshooting Guides:</a:t>
            </a:r>
            <a:r>
              <a:rPr lang="en-US" i="0" baseline="0" dirty="0"/>
              <a:t> Documents to assist with common issues that users may run into</a:t>
            </a:r>
            <a:endParaRPr lang="en-US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871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455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Tips and Hints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Embrace the User Documentation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Challenge your assumptions about the data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Learn how to customize reports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b="0" i="0" baseline="0" dirty="0"/>
              <a:t>This investment could seriously save you time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Explore the </a:t>
            </a:r>
            <a:r>
              <a:rPr lang="en-US" b="1" i="1" baseline="0" dirty="0"/>
              <a:t>versions</a:t>
            </a:r>
            <a:r>
              <a:rPr lang="en-US" b="1" i="0" baseline="0" dirty="0"/>
              <a:t> of views within a report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The reports designed for export to Excel have multiple versions each with different columns included, ordered, etc.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Get to know them </a:t>
            </a:r>
            <a:r>
              <a:rPr lang="en-US" b="0" i="1" baseline="0" dirty="0"/>
              <a:t>BEFORE</a:t>
            </a:r>
            <a:r>
              <a:rPr lang="en-US" b="0" i="0" baseline="0" dirty="0"/>
              <a:t> customizing the report</a:t>
            </a:r>
            <a:endParaRPr lang="en-US" b="0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902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Tips and Hints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Using Prompts: Sometimes Less is More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If you are searching for a single PTA there is no reason to enter the Project # or Award # as well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Entering too much could lead to data entry errors</a:t>
            </a:r>
            <a:endParaRPr lang="en-US" b="0" i="1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Using Prompts: Use Search for the Prompts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The search offers freedom on character case as well as automatically applying a wildcard at the beginning and end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However, the prompt entered when running the report must be exact, e.g., the correct case, etc.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You’ll also be able to discover alternative versions of values, e.g., BOON P or Boon, Priscilla or Boone </a:t>
            </a:r>
            <a:r>
              <a:rPr lang="en-US" b="0" i="0" baseline="0" dirty="0" err="1"/>
              <a:t>Precilla</a:t>
            </a:r>
            <a:r>
              <a:rPr lang="en-US" b="0" i="0" baseline="0" dirty="0"/>
              <a:t> or </a:t>
            </a:r>
            <a:r>
              <a:rPr lang="en-US" b="0" i="0" baseline="0" dirty="0" err="1"/>
              <a:t>Preiscilla</a:t>
            </a:r>
            <a:r>
              <a:rPr lang="en-US" b="0" i="0" baseline="0" dirty="0"/>
              <a:t> Boon or </a:t>
            </a:r>
            <a:r>
              <a:rPr lang="en-US" b="0" i="0" baseline="0" dirty="0" err="1"/>
              <a:t>Pboon</a:t>
            </a:r>
            <a:r>
              <a:rPr lang="en-US" b="0" i="0" baseline="0" dirty="0"/>
              <a:t> or P Boon, etc.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/>
              <a:t>Exporting</a:t>
            </a:r>
            <a:endParaRPr lang="en-US" b="1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1" i="0" baseline="0" dirty="0"/>
              <a:t>Stick to Excel or CSV </a:t>
            </a:r>
            <a:r>
              <a:rPr lang="en-US" b="0" i="0" baseline="0" dirty="0"/>
              <a:t>because OBI exports the </a:t>
            </a:r>
            <a:r>
              <a:rPr lang="en-US" b="0" i="1" baseline="0" dirty="0"/>
              <a:t>pixel</a:t>
            </a:r>
            <a:r>
              <a:rPr lang="en-US" b="0" i="0" baseline="0" dirty="0"/>
              <a:t> size rather than </a:t>
            </a:r>
            <a:r>
              <a:rPr lang="en-US" b="0" i="1" baseline="0" dirty="0"/>
              <a:t>font</a:t>
            </a:r>
            <a:r>
              <a:rPr lang="en-US" b="0" i="0" baseline="0" dirty="0"/>
              <a:t> size, which means it will be much smaller than expected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1" baseline="0" dirty="0"/>
              <a:t>Excel: </a:t>
            </a:r>
            <a:r>
              <a:rPr lang="en-US" b="0" i="0" baseline="0" dirty="0"/>
              <a:t>Max output is 2,000,000 cells (e.g., 200,000 rows with 10 columns)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b="0" i="0" baseline="0" dirty="0"/>
              <a:t>The nice thing is that exporting to Excel keeps all the formatting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b="0" i="1" baseline="0" dirty="0"/>
              <a:t>CSV: </a:t>
            </a:r>
            <a:r>
              <a:rPr lang="en-US" b="0" i="0" baseline="0" dirty="0"/>
              <a:t>Max output is 500,000 rows, regardless of number of columns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b="0" i="0" baseline="0" dirty="0"/>
              <a:t>This type of export includes ALL of the columns in the report – even those that are hidden or excluded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55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Frequently Asked Questions (FAQ)</a:t>
            </a:r>
            <a:endParaRPr lang="en-US" b="0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How Do I Save My Prompts/Filters?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Please see the </a:t>
            </a:r>
            <a:r>
              <a:rPr lang="en-US" b="0" i="1" baseline="0" dirty="0"/>
              <a:t>Quick Guide – Saving Prompts and Customizing Reports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Available on the </a:t>
            </a:r>
            <a:r>
              <a:rPr lang="en-US" b="0" i="1" baseline="0" dirty="0"/>
              <a:t>Help</a:t>
            </a:r>
            <a:r>
              <a:rPr lang="en-US" b="0" i="0" baseline="0" dirty="0"/>
              <a:t> tab as well as the IMSS web site at http://www.imss.caltech.edu/services/administrative-applications/data-warehouse-obi/obi-userguides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Tip: Before you start customizing see the Tip of the Day, </a:t>
            </a:r>
            <a:r>
              <a:rPr lang="en-US" b="0" i="1" baseline="0" dirty="0"/>
              <a:t>Customizing Your Report</a:t>
            </a:r>
            <a:r>
              <a:rPr lang="en-US" b="0" i="0" baseline="0" dirty="0"/>
              <a:t> on the </a:t>
            </a:r>
            <a:r>
              <a:rPr lang="en-US" b="0" i="1" baseline="0" dirty="0"/>
              <a:t>Help </a:t>
            </a:r>
            <a:r>
              <a:rPr lang="en-US" b="0" i="0" baseline="0" dirty="0"/>
              <a:t>tab as well as the IMSS web site at http://www.imss.caltech.edu/documents/17895/TOTD-Customizations.pdf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i="0" baseline="0" dirty="0"/>
              <a:t>How Do I Schedule a Report to be Emailed?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This functionality is not available in OBI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Enhancement request has been submitted to Oracle, but not likely to happen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42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Frequently Asked Questions (FAQ)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What is the Cognos Timeline?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Reports in the Cognos Grants Accounting (GA) and Labor Distribution data marts are no longer supported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This includes reports such as the PTA Cost Details, PTA Summaries, LD Query, and LD Schedule Lines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HR and PO/AP data marts in Cognos continue to be supported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632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more information about OBI please see the user documentation on the </a:t>
            </a:r>
            <a:r>
              <a:rPr lang="en-US" i="1" baseline="0" dirty="0"/>
              <a:t>Help</a:t>
            </a:r>
            <a:r>
              <a:rPr lang="en-US" i="0" baseline="0" dirty="0"/>
              <a:t> tabs </a:t>
            </a:r>
            <a:r>
              <a:rPr lang="en-US" i="1" baseline="0" dirty="0"/>
              <a:t>or </a:t>
            </a:r>
            <a:r>
              <a:rPr lang="en-US" i="0" baseline="0" dirty="0"/>
              <a:t>go to:</a:t>
            </a:r>
            <a:endParaRPr lang="en-US" dirty="0"/>
          </a:p>
          <a:p>
            <a:endParaRPr lang="en-US" dirty="0"/>
          </a:p>
          <a:p>
            <a:r>
              <a:rPr lang="en-US" dirty="0"/>
              <a:t>Questions</a:t>
            </a:r>
            <a:r>
              <a:rPr lang="en-US" baseline="0" dirty="0"/>
              <a:t>, issues, and requests for enhancements may be sent to </a:t>
            </a:r>
            <a:r>
              <a:rPr lang="en-US" i="1" baseline="0" dirty="0"/>
              <a:t>help-datawarehouse@caltech.edu</a:t>
            </a:r>
            <a:endParaRPr lang="en-US" i="0" baseline="0" dirty="0"/>
          </a:p>
          <a:p>
            <a:endParaRPr lang="en-US" i="0" baseline="0" dirty="0"/>
          </a:p>
          <a:p>
            <a:r>
              <a:rPr lang="en-US" dirty="0"/>
              <a:t>OBI User Documentation: </a:t>
            </a:r>
            <a:r>
              <a:rPr lang="en-US" i="1" dirty="0"/>
              <a:t>http://imss.caltech.edu/services/administrative-applications/data-warehouse-obi/obi-userguides</a:t>
            </a:r>
            <a:endParaRPr lang="en-US" i="0" baseline="0" dirty="0"/>
          </a:p>
          <a:p>
            <a:endParaRPr lang="en-US" i="0" baseline="0" dirty="0"/>
          </a:p>
          <a:p>
            <a:r>
              <a:rPr lang="en-US" dirty="0"/>
              <a:t>OBI Training: </a:t>
            </a:r>
            <a:r>
              <a:rPr lang="en-US" i="1" dirty="0"/>
              <a:t>http://www.imss.caltech.edu/services/administrative-applications/data-warehouse-obi/obi-training-schedule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127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1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OBI User </a:t>
            </a:r>
            <a:r>
              <a:rPr lang="en-US" i="1" baseline="0" dirty="0"/>
              <a:t>Roles</a:t>
            </a:r>
            <a:r>
              <a:rPr lang="en-US" i="0" baseline="0" dirty="0"/>
              <a:t> determine to which reports you will have access</a:t>
            </a:r>
            <a:br>
              <a:rPr lang="en-US" i="0" baseline="0" dirty="0"/>
            </a:br>
            <a:endParaRPr lang="en-US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The Financial data mart has three main roles: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Financial Campus User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Majority of users have this role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Access to a specific group of reports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Financial Division User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Smallest user group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Same access as the Campus User, plus additional reports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Sees both roles on their dashboard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Financial Finance User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Same access as Division User, plus additional reports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Sees all three roles on their dashboard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Reason: So the Finance Users can go into a report with the same navigation as a Campus User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Tip: Use the </a:t>
            </a:r>
            <a:r>
              <a:rPr lang="en-US" i="1" baseline="0" dirty="0"/>
              <a:t>Finance</a:t>
            </a:r>
            <a:r>
              <a:rPr lang="en-US" i="0" baseline="0" dirty="0"/>
              <a:t> role unless specifically assisting somebody on campus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1085850" lvl="2" indent="-171450">
              <a:buFont typeface="Wingdings" panose="05000000000000000000" pitchFamily="2" charset="2"/>
              <a:buChar char="Ø"/>
            </a:pPr>
            <a:endParaRPr lang="en-US" i="0" baseline="0" dirty="0"/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US" i="0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32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r>
              <a:rPr lang="en-US" dirty="0"/>
              <a:t>While the roles control to which reports you have access, there is additional security on the data itself</a:t>
            </a:r>
          </a:p>
          <a:p>
            <a:pPr marL="0" lvl="0" indent="0">
              <a:buFont typeface="Wingdings" panose="05000000000000000000" pitchFamily="2" charset="2"/>
              <a:buNone/>
            </a:pPr>
            <a:endParaRPr lang="en-US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1" dirty="0"/>
              <a:t>Row-level</a:t>
            </a:r>
            <a:r>
              <a:rPr lang="en-US" dirty="0"/>
              <a:t> security controls the specific data access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dirty="0"/>
              <a:t>PTA-level access determines to which PTAs a user can see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dirty="0"/>
              <a:t>Can be given by Organization (Project, Task, and Award Org), PI (Project, Task, and Award Manager), Award, Award-Project, Project, Project-Task, and PTA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dirty="0"/>
              <a:t>Specific values can also be </a:t>
            </a:r>
            <a:r>
              <a:rPr lang="en-US" i="1" dirty="0"/>
              <a:t>excluded</a:t>
            </a:r>
            <a:r>
              <a:rPr lang="en-US" i="0" dirty="0"/>
              <a:t>, e.g., All BBE PTAs, except for this specific GB award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Tip: Give access at the highest level possible, e.g., Award instead of PTA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dirty="0"/>
              <a:t>Salary-level access determines if the user can see Expenditure Types that have been flagged in the Oracle setups as compensation-related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The access may be a mix of PTA-level and Salary-level access, e.g., access to these six awards with salary-level, and access to these two other awards, but with no salary-level access, i.e., can only see the costs related to non-salary expenditure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3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37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Cognos data design has data segregated by subject area.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For example, you can not mix Grants Accounting data with Procurement or Labor Distribution data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/>
              <a:t>OBI integrates a comprehensive set of Financials data.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There is now the ability to connect a cost to the Procurement invoice, see the payment date, and look at details about the PO.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/>
              <a:t>OBI’s data design is based on the needs to the campus users and includes new concepts and functionality such as: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Cost Incurred For (CIF) logic.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Who was that cost for?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Provider logic.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Who </a:t>
            </a:r>
            <a:r>
              <a:rPr lang="en-US" i="1" baseline="0" dirty="0"/>
              <a:t>provided</a:t>
            </a:r>
            <a:r>
              <a:rPr lang="en-US" i="0" baseline="0" dirty="0"/>
              <a:t> the cost, e.g., who was the supplier or merchant or IC service organization?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An expenditure comment that: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Doesn’t include all the “noise” of the current full expenditure comment in Cognos.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Focuses, for example, just on the comment about an internal charge, and not on all the other items like service organization, customer, who to contact, etc.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Enables the roll-up of the item’s cost and its tax lines into a single line.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i="0" baseline="0" dirty="0"/>
              <a:t>With all this additional available information in an easy-to-use format you will be less reliant on Finance staff to research questions you might have about a cost.</a:t>
            </a:r>
            <a:endParaRPr lang="en-US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0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7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64284-B4EC-4F42-A7AE-EE1C3E08A050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100C-E46F-1741-9046-9C10E26E9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ABAA-F653-4E23-AFBD-D6C89C86C157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803D-01C2-3141-BF9F-21544A82D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4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81034-0DED-4E0F-A5BA-31AC966A8E2B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34554-C3D8-0E49-9E77-80598B4CB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2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07FB2-0B93-1440-B316-F7D077EA6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1567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9224-34FC-4052-A501-2F63F8E34F48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9ABE6-2591-534D-804A-AA2321DD1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681A-AD32-448F-AC0D-7AE242317C1E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FAF06-2ECC-0542-AEF2-0C72032D3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5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956A-C7F3-40B2-8128-80C0944EE482}" type="datetime1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2CEB2-ABCE-0C4D-9008-F1E2A5CAD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7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E7A6-341E-46E9-8D37-3B1538BF60C4}" type="datetime1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B8B50-CD79-DC41-AC08-5CB27CEFC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5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BC1-A08A-4350-9656-6EE7668ED56B}" type="datetime1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F3C21-AC88-014D-8E4F-1842E2844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8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299CC-0BE6-4FDB-A0FD-337066A2A2AC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70C11-08F6-C245-996C-67C089C890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0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CAFD-3FB3-4AA4-8C8D-FE90F36615D3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AD24F-1CA9-1C40-A2AF-210F0E20D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3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476A-4AC7-4B1E-A1F5-13D85AB1B56C}" type="datetime1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IMSS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405C-1A39-4F1F-8402-FA6BD7B65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Relationship Id="rId6" Type="http://schemas.openxmlformats.org/officeDocument/2006/relationships/hyperlink" Target="http://www.imss.caltech.edu/services/administrative-applications/data-warehouse-obi/obi-training-schedule" TargetMode="External"/><Relationship Id="rId5" Type="http://schemas.openxmlformats.org/officeDocument/2006/relationships/hyperlink" Target="http://imss.caltech.edu/services/administrative-applications/data-warehouse-obi/obi-userguides" TargetMode="External"/><Relationship Id="rId4" Type="http://schemas.openxmlformats.org/officeDocument/2006/relationships/hyperlink" Target="mailto:help-datawarehouse@caltech.edu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0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Financial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7875917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Subject Areas represent each group of numbers that you are analyzing</a:t>
            </a:r>
          </a:p>
          <a:p>
            <a:pPr lvl="1" indent="-377190">
              <a:spcBef>
                <a:spcPts val="900"/>
              </a:spcBef>
            </a:pPr>
            <a:r>
              <a:rPr lang="en-US" sz="2800" dirty="0"/>
              <a:t>Costs and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800" dirty="0"/>
              <a:t>Award Installments</a:t>
            </a:r>
          </a:p>
          <a:p>
            <a:pPr lvl="1" indent="-377190">
              <a:spcBef>
                <a:spcPts val="900"/>
              </a:spcBef>
            </a:pPr>
            <a:r>
              <a:rPr lang="en-US" sz="2800" dirty="0"/>
              <a:t>Labor Distribution</a:t>
            </a:r>
            <a:endParaRPr lang="en-US" dirty="0"/>
          </a:p>
          <a:p>
            <a:pPr lvl="1" indent="-377190">
              <a:spcBef>
                <a:spcPts val="900"/>
              </a:spcBef>
            </a:pPr>
            <a:r>
              <a:rPr lang="en-US" sz="2800" dirty="0"/>
              <a:t>Summaries</a:t>
            </a:r>
            <a:endParaRPr 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Today’s session covers Costs and Commitments</a:t>
            </a:r>
          </a:p>
          <a:p>
            <a:pPr marL="114300" indent="0">
              <a:spcBef>
                <a:spcPts val="0"/>
              </a:spcBef>
              <a:buNone/>
            </a:pPr>
            <a:endParaRPr lang="en-US" sz="2800" b="1" cap="small" dirty="0">
              <a:solidFill>
                <a:srgbClr val="FF6E1E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7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Financial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367829" cy="50723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Award Installments</a:t>
            </a:r>
          </a:p>
          <a:p>
            <a:pPr lvl="1" indent="-37719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Reports related to the full budgeting process</a:t>
            </a:r>
          </a:p>
          <a:p>
            <a:pPr lvl="2" indent="-37719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Award Installment </a:t>
            </a:r>
            <a:r>
              <a:rPr lang="en-US" sz="2000" b="1" i="1" dirty="0"/>
              <a:t>to</a:t>
            </a:r>
            <a:r>
              <a:rPr lang="en-US" sz="2000" dirty="0"/>
              <a:t> Project Funding </a:t>
            </a:r>
            <a:r>
              <a:rPr lang="en-US" sz="2000" b="1" i="1" dirty="0"/>
              <a:t>to</a:t>
            </a:r>
            <a:r>
              <a:rPr lang="en-US" sz="2000" dirty="0"/>
              <a:t> Budgeting</a:t>
            </a: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Labor Distribution (LD)</a:t>
            </a:r>
          </a:p>
          <a:p>
            <a:pPr lvl="1" indent="-37719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LD Schedule Lines</a:t>
            </a:r>
          </a:p>
          <a:p>
            <a:pPr lvl="1" indent="-37719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Labor Distributions (Query and LDAs)</a:t>
            </a:r>
          </a:p>
          <a:p>
            <a:pPr lvl="1" indent="-37719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Compliance Reports</a:t>
            </a:r>
            <a:endParaRPr lang="en-US" sz="2200" dirty="0"/>
          </a:p>
          <a:p>
            <a:pPr lvl="2" indent="-41148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Effort Commitments and NIH Salary Cap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Summaries</a:t>
            </a:r>
          </a:p>
          <a:p>
            <a:pPr lvl="1" indent="-37719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PTA Summaries, both FY and ITD</a:t>
            </a:r>
          </a:p>
          <a:p>
            <a:pPr lvl="1" indent="-37719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Award Summaries (in testing)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116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Financial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7875917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Costs and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Cost Details (Drill </a:t>
            </a:r>
            <a:r>
              <a:rPr lang="en-US" sz="2400" i="1" dirty="0"/>
              <a:t>and</a:t>
            </a:r>
            <a:r>
              <a:rPr lang="en-US" sz="2400" dirty="0"/>
              <a:t> Export)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Cost Transfer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Outstanding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GA Invoice Detail </a:t>
            </a:r>
            <a:r>
              <a:rPr lang="en-US" sz="2400" i="1" dirty="0"/>
              <a:t>and</a:t>
            </a:r>
            <a:r>
              <a:rPr lang="en-US" sz="2400" dirty="0"/>
              <a:t> GA PO Detail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Additional reports based on Expenditure Categories and Types</a:t>
            </a:r>
            <a:endParaRPr lang="en-US" sz="2200" dirty="0"/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Endowment Overhead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Equipment Purchases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Fund Transfers</a:t>
            </a:r>
            <a:endParaRPr lang="en-US" sz="2800" b="1" cap="small" dirty="0">
              <a:solidFill>
                <a:srgbClr val="FF6E1E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9274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09019"/>
            <a:ext cx="9144000" cy="2771333"/>
          </a:xfrm>
        </p:spPr>
        <p:txBody>
          <a:bodyPr/>
          <a:lstStyle/>
          <a:p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Data Concepts</a:t>
            </a:r>
            <a:b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and Logic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0175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295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What is a Commitment?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46" y="1396372"/>
            <a:ext cx="8618836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Caltech has its own logic for </a:t>
            </a:r>
            <a:r>
              <a:rPr lang="en-US" sz="2800" i="1" dirty="0"/>
              <a:t>commitments</a:t>
            </a:r>
            <a:endParaRPr lang="en-US" sz="28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Commitment amount includes estimated sales tax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May also be a </a:t>
            </a:r>
            <a:r>
              <a:rPr lang="en-US" sz="2800" dirty="0"/>
              <a:t>separate line for estimated burden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Commitments come from two sources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Oracle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Purchase Orders </a:t>
            </a:r>
            <a:r>
              <a:rPr lang="en-US" sz="2400" i="1" dirty="0"/>
              <a:t>and </a:t>
            </a:r>
            <a:r>
              <a:rPr lang="en-US" sz="2400" dirty="0"/>
              <a:t>Invoices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CardQuest</a:t>
            </a:r>
            <a:endParaRPr lang="en-US" sz="2200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Goods and Services </a:t>
            </a:r>
            <a:r>
              <a:rPr lang="en-US" sz="2400" i="1" dirty="0"/>
              <a:t>and </a:t>
            </a:r>
            <a:r>
              <a:rPr lang="en-US" sz="2400" dirty="0"/>
              <a:t>Travel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780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420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What is a Commitment?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46" y="1408928"/>
            <a:ext cx="8132885" cy="51316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Purchase Order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200" dirty="0"/>
              <a:t>When a </a:t>
            </a:r>
            <a:r>
              <a:rPr lang="en-US" sz="2200" i="1" dirty="0"/>
              <a:t>PO Distribution </a:t>
            </a:r>
            <a:r>
              <a:rPr lang="en-US" sz="2200" dirty="0"/>
              <a:t>is created on an Approved PO, </a:t>
            </a:r>
            <a:br>
              <a:rPr lang="en-US" sz="2200" dirty="0"/>
            </a:br>
            <a:r>
              <a:rPr lang="en-US" sz="2200" dirty="0"/>
              <a:t>it is a commitment</a:t>
            </a:r>
          </a:p>
          <a:p>
            <a:pPr lvl="1" indent="-377190">
              <a:spcBef>
                <a:spcPts val="900"/>
              </a:spcBef>
            </a:pPr>
            <a:r>
              <a:rPr lang="en-US" sz="2200" dirty="0"/>
              <a:t>Once an invoice is matched to the </a:t>
            </a:r>
            <a:r>
              <a:rPr lang="en-US" sz="2200" i="1" dirty="0"/>
              <a:t>PO Line</a:t>
            </a:r>
            <a:r>
              <a:rPr lang="en-US" sz="2200" dirty="0"/>
              <a:t>, the commitment is now associated with the invoice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Invoice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200" dirty="0"/>
              <a:t>When an Invoice is created and validated it becomes </a:t>
            </a:r>
            <a:br>
              <a:rPr lang="en-US" sz="2200" dirty="0"/>
            </a:br>
            <a:r>
              <a:rPr lang="en-US" sz="2200" dirty="0"/>
              <a:t>a commitment</a:t>
            </a:r>
          </a:p>
          <a:p>
            <a:pPr lvl="1" indent="-377190">
              <a:spcBef>
                <a:spcPts val="900"/>
              </a:spcBef>
            </a:pPr>
            <a:r>
              <a:rPr lang="en-US" sz="2200" dirty="0"/>
              <a:t>It remains a commitment until it is accounted and interfaced to Grants and becomes a cost</a:t>
            </a:r>
          </a:p>
          <a:p>
            <a:pPr lvl="1" indent="-377190">
              <a:spcBef>
                <a:spcPts val="900"/>
              </a:spcBef>
            </a:pPr>
            <a:r>
              <a:rPr lang="en-US" sz="2200" b="1" cap="small" dirty="0">
                <a:solidFill>
                  <a:srgbClr val="FF6E1E"/>
                </a:solidFill>
              </a:rPr>
              <a:t>Note:</a:t>
            </a:r>
            <a:r>
              <a:rPr lang="en-US" sz="2200" dirty="0"/>
              <a:t> If there is an error in the interface from AP to Grants, then the Commitment will remain on the Invoice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7843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170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What is a Commitment?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2"/>
            <a:ext cx="8229600" cy="49599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CardQuest Commitments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An allocated line on a Report that is </a:t>
            </a:r>
            <a:r>
              <a:rPr lang="en-US" sz="2400" i="1" dirty="0"/>
              <a:t>Not Sent for Payment</a:t>
            </a:r>
            <a:r>
              <a:rPr lang="en-US" sz="2400" dirty="0"/>
              <a:t> is a commitment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It remains a commitment until the Report is sent </a:t>
            </a:r>
            <a:br>
              <a:rPr lang="en-US" sz="2400" dirty="0"/>
            </a:br>
            <a:r>
              <a:rPr lang="en-US" sz="2400" dirty="0"/>
              <a:t>for Payment</a:t>
            </a:r>
          </a:p>
          <a:p>
            <a:pPr lvl="1" indent="-377190">
              <a:spcBef>
                <a:spcPts val="600"/>
              </a:spcBef>
            </a:pPr>
            <a:r>
              <a:rPr lang="en-US" sz="2400" b="1" cap="small" dirty="0">
                <a:solidFill>
                  <a:srgbClr val="FF6E1E"/>
                </a:solidFill>
              </a:rPr>
              <a:t>Note: </a:t>
            </a:r>
            <a:r>
              <a:rPr lang="en-US" sz="2400" dirty="0"/>
              <a:t>If the Report is submitted during the dark period, the allocated lines are no longer commitments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This can be an issue for GB PTAs at the end of the fiscal year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Unlike Cognos, OBI only includes commitment detail for the </a:t>
            </a:r>
            <a:r>
              <a:rPr lang="en-US" sz="2800" i="1" dirty="0"/>
              <a:t>Current</a:t>
            </a:r>
            <a:r>
              <a:rPr lang="en-US" sz="2800" dirty="0"/>
              <a:t> and </a:t>
            </a:r>
            <a:r>
              <a:rPr lang="en-US" sz="2800" i="1" dirty="0"/>
              <a:t>Previous</a:t>
            </a:r>
            <a:r>
              <a:rPr lang="en-US" sz="2800" dirty="0"/>
              <a:t> periods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90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5"/>
            <a:ext cx="9144000" cy="912814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New Data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6372"/>
            <a:ext cx="8587946" cy="5089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Cost Incurred For (CIF)</a:t>
            </a:r>
            <a:endParaRPr lang="en-US" sz="2800" i="1" dirty="0"/>
          </a:p>
          <a:p>
            <a:pPr lvl="1" indent="-377190">
              <a:spcBef>
                <a:spcPts val="600"/>
              </a:spcBef>
            </a:pPr>
            <a:r>
              <a:rPr lang="en-US" sz="2200" dirty="0"/>
              <a:t>Every attempt made to tie each transaction back to an individual or group, for example: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Payroll: Person who was paid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Internal Charges: Customer Name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Manual Invoices: PO’s PI or Requestor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P-Card: Uses invoice distribution description to get the name between the first and second slash /</a:t>
            </a:r>
            <a:br>
              <a:rPr lang="en-US" sz="2000" dirty="0"/>
            </a:br>
            <a:endParaRPr lang="en-US" sz="800" dirty="0"/>
          </a:p>
          <a:p>
            <a:pPr marL="1152525" lvl="3" indent="0">
              <a:spcBef>
                <a:spcPts val="900"/>
              </a:spcBef>
              <a:buNone/>
            </a:pPr>
            <a:r>
              <a:rPr lang="en-US" dirty="0"/>
              <a:t>131796/</a:t>
            </a:r>
            <a:r>
              <a:rPr lang="en-US" i="1" dirty="0">
                <a:solidFill>
                  <a:srgbClr val="FF6E1E"/>
                </a:solidFill>
              </a:rPr>
              <a:t>Corey Campbell</a:t>
            </a:r>
            <a:r>
              <a:rPr lang="en-US" dirty="0"/>
              <a:t>/THE HOME DEPOT #6610/Goods (simple)/1/4 x 25ft Air Hose Plumb-Shop</a:t>
            </a:r>
          </a:p>
          <a:p>
            <a:pPr marL="914400" lvl="2" indent="0">
              <a:buNone/>
            </a:pPr>
            <a:endParaRPr lang="en-US" sz="800" dirty="0"/>
          </a:p>
          <a:p>
            <a:pPr marL="114300" indent="0">
              <a:spcBef>
                <a:spcPts val="1200"/>
              </a:spcBef>
              <a:buNone/>
            </a:pPr>
            <a:r>
              <a:rPr lang="en-US" sz="2800" b="1" cap="small" dirty="0">
                <a:solidFill>
                  <a:schemeClr val="accent1"/>
                </a:solidFill>
              </a:rPr>
              <a:t>Note</a:t>
            </a:r>
            <a:r>
              <a:rPr lang="en-US" sz="2800" dirty="0">
                <a:solidFill>
                  <a:srgbClr val="FF6E1E"/>
                </a:solidFill>
              </a:rPr>
              <a:t>: Logic isn’t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9501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New Data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2"/>
            <a:ext cx="8686800" cy="5082016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Suppliers and Providers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For everything </a:t>
            </a:r>
            <a:r>
              <a:rPr lang="en-US" sz="2200" i="1" dirty="0"/>
              <a:t>but </a:t>
            </a:r>
            <a:r>
              <a:rPr lang="en-US" sz="2200" dirty="0"/>
              <a:t>CardQuest, Supplier = Provider</a:t>
            </a:r>
          </a:p>
          <a:p>
            <a:pPr marL="42291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Values depend on the source of the transaction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Internal Charges = IC - ORGANIZATION NAME</a:t>
            </a:r>
          </a:p>
          <a:p>
            <a:pPr lvl="2" indent="-41148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For example, IC - Biology Administration</a:t>
            </a:r>
            <a:endParaRPr lang="en-US" sz="2200" dirty="0"/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Payroll = CALTECH PAYROLL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Burdening (e.g., IDC) = CALTECH BURDENING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Manual Usages is dependent on the expenditure type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Non-CardQuest Invoices = Vendor Name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More Info: See user guide </a:t>
            </a:r>
            <a:r>
              <a:rPr lang="en-US" sz="2200" i="1" dirty="0">
                <a:solidFill>
                  <a:schemeClr val="accent1"/>
                </a:solidFill>
              </a:rPr>
              <a:t>Data Logic Guide - Providers</a:t>
            </a:r>
            <a:endParaRPr lang="en-US" sz="2200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307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New Data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2"/>
            <a:ext cx="8686800" cy="5082016"/>
          </a:xfrm>
        </p:spPr>
        <p:txBody>
          <a:bodyPr/>
          <a:lstStyle/>
          <a:p>
            <a:pPr marL="347663">
              <a:spcBef>
                <a:spcPts val="9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Suppliers and Providers</a:t>
            </a:r>
            <a:endParaRPr lang="en-US" sz="2800" i="1" dirty="0"/>
          </a:p>
          <a:p>
            <a:pPr lvl="1" indent="-377190">
              <a:spcBef>
                <a:spcPts val="900"/>
              </a:spcBef>
              <a:spcAft>
                <a:spcPts val="600"/>
              </a:spcAft>
            </a:pPr>
            <a:r>
              <a:rPr lang="en-US" sz="2400" dirty="0"/>
              <a:t>P-Card Provider is the </a:t>
            </a:r>
            <a:r>
              <a:rPr lang="en-US" sz="2400" i="1" dirty="0"/>
              <a:t>Merchant</a:t>
            </a:r>
            <a:r>
              <a:rPr lang="en-US" sz="2400" dirty="0"/>
              <a:t> for the cost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Logic is used to determine after which slash</a:t>
            </a:r>
            <a:endParaRPr lang="en-US" sz="2200" dirty="0"/>
          </a:p>
          <a:p>
            <a:pPr lvl="2" indent="-41148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First determination is if the cost is for </a:t>
            </a:r>
            <a:r>
              <a:rPr lang="en-US" sz="2000" i="1" dirty="0"/>
              <a:t>Goods and Services </a:t>
            </a:r>
            <a:br>
              <a:rPr lang="en-US" sz="2000" i="1" dirty="0"/>
            </a:br>
            <a:r>
              <a:rPr lang="en-US" sz="2000" dirty="0"/>
              <a:t>OR </a:t>
            </a:r>
            <a:r>
              <a:rPr lang="en-US" sz="2000" i="1" dirty="0"/>
              <a:t>Travel</a:t>
            </a:r>
            <a:endParaRPr lang="en-US" sz="2000" dirty="0"/>
          </a:p>
          <a:p>
            <a:pPr lvl="2" indent="-41148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Second determination is if the item is for sales tax</a:t>
            </a:r>
            <a:endParaRPr lang="en-US" sz="2800" dirty="0"/>
          </a:p>
          <a:p>
            <a:pPr marL="0" indent="0">
              <a:buNone/>
            </a:pPr>
            <a:br>
              <a:rPr lang="en-US" sz="1100" dirty="0"/>
            </a:br>
            <a:endParaRPr lang="en-US" sz="600" dirty="0"/>
          </a:p>
          <a:p>
            <a:pPr marL="347663" lvl="2" indent="0">
              <a:spcBef>
                <a:spcPts val="0"/>
              </a:spcBef>
              <a:buNone/>
            </a:pPr>
            <a:r>
              <a:rPr lang="en-US" dirty="0"/>
              <a:t>131796/Corey Campbell/</a:t>
            </a:r>
            <a:r>
              <a:rPr lang="en-US" i="1" dirty="0">
                <a:solidFill>
                  <a:schemeClr val="accent1"/>
                </a:solidFill>
              </a:rPr>
              <a:t>THE HOME DEPOT </a:t>
            </a:r>
            <a:r>
              <a:rPr lang="en-US" dirty="0"/>
              <a:t>#6610/</a:t>
            </a:r>
            <a:br>
              <a:rPr lang="en-US" dirty="0"/>
            </a:br>
            <a:r>
              <a:rPr lang="en-US" dirty="0"/>
              <a:t>Goods (simple)/1/4 x 25ft Air Hose Plumb-Shop</a:t>
            </a:r>
            <a:br>
              <a:rPr lang="en-US" sz="2800" dirty="0"/>
            </a:br>
            <a:endParaRPr lang="en-US" sz="1600" dirty="0"/>
          </a:p>
          <a:p>
            <a:pPr marL="114300" indent="0">
              <a:spcBef>
                <a:spcPts val="900"/>
              </a:spcBef>
              <a:buNone/>
            </a:pPr>
            <a:r>
              <a:rPr lang="en-US" sz="2800" b="1" cap="small" dirty="0">
                <a:solidFill>
                  <a:srgbClr val="FF6E1E"/>
                </a:solidFill>
              </a:rPr>
              <a:t>Note</a:t>
            </a:r>
            <a:r>
              <a:rPr lang="en-US" sz="2800" b="1" dirty="0">
                <a:solidFill>
                  <a:srgbClr val="FF6E1E"/>
                </a:solidFill>
              </a:rPr>
              <a:t>:</a:t>
            </a:r>
            <a:r>
              <a:rPr lang="en-US" sz="2800" dirty="0">
                <a:solidFill>
                  <a:srgbClr val="FF6E1E"/>
                </a:solidFill>
              </a:rPr>
              <a:t> Logic isn’t magic</a:t>
            </a:r>
            <a:endParaRPr lang="en-US" sz="2000" dirty="0">
              <a:solidFill>
                <a:srgbClr val="FF6E1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186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52810"/>
            <a:ext cx="9144000" cy="2990689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Caltech Financials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1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Data Warehouse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1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i="1" dirty="0">
                <a:solidFill>
                  <a:srgbClr val="FF6E1E"/>
                </a:solidFill>
                <a:latin typeface="Calibri" panose="020F0502020204030204" pitchFamily="34" charset="0"/>
              </a:rPr>
              <a:t>Costs &amp; Commitments</a:t>
            </a:r>
            <a:endParaRPr lang="en-US" sz="5400" b="1" dirty="0">
              <a:solidFill>
                <a:srgbClr val="FF6E1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685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New Data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2"/>
            <a:ext cx="8686800" cy="5082016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2800" i="1" dirty="0"/>
              <a:t>Full Exp Comment </a:t>
            </a:r>
            <a:r>
              <a:rPr lang="en-US" sz="2800" dirty="0"/>
              <a:t>vs </a:t>
            </a:r>
            <a:r>
              <a:rPr lang="en-US" sz="2800" i="1" dirty="0"/>
              <a:t>Exp Comment</a:t>
            </a:r>
          </a:p>
          <a:p>
            <a:pPr marL="347663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600" i="1" dirty="0"/>
              <a:t>Full Exp Comment </a:t>
            </a:r>
            <a:r>
              <a:rPr lang="en-US" sz="2600" dirty="0"/>
              <a:t>= Cognos Expenditure Comment</a:t>
            </a:r>
            <a:endParaRPr lang="en-US" sz="2600" i="1" dirty="0"/>
          </a:p>
          <a:p>
            <a:pPr marL="347663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600" i="1" dirty="0"/>
              <a:t>Exp Comment </a:t>
            </a:r>
            <a:r>
              <a:rPr lang="en-US" sz="2600" dirty="0"/>
              <a:t>logic depends on the source of the cost</a:t>
            </a:r>
            <a:endParaRPr lang="en-US" sz="2800" i="1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Internal Charges: Actual IC expenditure comment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Payroll: Payroll period name, and, if LDA, the comment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CLAS: Characters between </a:t>
            </a:r>
            <a:r>
              <a:rPr lang="en-US" sz="2400" i="1" dirty="0"/>
              <a:t>Ref: </a:t>
            </a:r>
            <a:r>
              <a:rPr lang="en-US" sz="2400" dirty="0"/>
              <a:t>and the first pipe ( | )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KNI Billing = </a:t>
            </a:r>
            <a:r>
              <a:rPr lang="en-US" sz="2400" i="1" dirty="0"/>
              <a:t>KNI Service Fee</a:t>
            </a:r>
            <a:endParaRPr lang="en-US" sz="1200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TechMart Invoices: Sales tax distributions have the same </a:t>
            </a:r>
            <a:r>
              <a:rPr lang="en-US" sz="2400" i="1" dirty="0"/>
              <a:t>Exp Comment </a:t>
            </a:r>
            <a:r>
              <a:rPr lang="en-US" sz="2400" dirty="0"/>
              <a:t>as the item that was taxed</a:t>
            </a:r>
            <a:endParaRPr lang="en-US" sz="2800" dirty="0"/>
          </a:p>
          <a:p>
            <a:pPr marL="1196975" lvl="1" indent="-411163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When you see </a:t>
            </a:r>
            <a:r>
              <a:rPr lang="en-US" sz="2200" i="1" dirty="0"/>
              <a:t>Cost Transfer-</a:t>
            </a:r>
            <a:r>
              <a:rPr lang="en-US" sz="2200" dirty="0"/>
              <a:t> it’s a tax line</a:t>
            </a:r>
          </a:p>
          <a:p>
            <a:pPr marL="0" indent="0">
              <a:spcBef>
                <a:spcPts val="9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9769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New Data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2"/>
            <a:ext cx="8686800" cy="50820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CardQuest / P-Card</a:t>
            </a:r>
          </a:p>
          <a:p>
            <a:pPr lvl="1" indent="-377190">
              <a:spcBef>
                <a:spcPts val="900"/>
              </a:spcBef>
            </a:pPr>
            <a:r>
              <a:rPr lang="en-US" sz="2200" dirty="0"/>
              <a:t>Which slash? Depends if it is Goods and Services (Tax or Not) </a:t>
            </a:r>
            <a:r>
              <a:rPr lang="en-US" sz="2200" i="1" dirty="0"/>
              <a:t>or </a:t>
            </a:r>
            <a:r>
              <a:rPr lang="en-US" sz="2200" dirty="0"/>
              <a:t>Travel</a:t>
            </a:r>
          </a:p>
          <a:p>
            <a:pPr marL="365760" lvl="1" indent="0">
              <a:spcBef>
                <a:spcPts val="900"/>
              </a:spcBef>
              <a:buNone/>
            </a:pPr>
            <a:r>
              <a:rPr lang="en-US" sz="2400" dirty="0"/>
              <a:t>131796/Corey Campbell/THE HOME DEPOT</a:t>
            </a:r>
            <a:r>
              <a:rPr lang="en-US" sz="2400" i="1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#6610/</a:t>
            </a:r>
            <a:br>
              <a:rPr lang="en-US" sz="2400" dirty="0"/>
            </a:br>
            <a:r>
              <a:rPr lang="en-US" sz="2400" dirty="0"/>
              <a:t>Goods (simple)/</a:t>
            </a:r>
            <a:r>
              <a:rPr lang="en-US" sz="2400" i="1" dirty="0">
                <a:solidFill>
                  <a:srgbClr val="FF6E1E"/>
                </a:solidFill>
              </a:rPr>
              <a:t>1/4 x 25ft Air Hose Plumb-Shop</a:t>
            </a:r>
            <a:endParaRPr lang="en-US" sz="2200" i="1" dirty="0">
              <a:solidFill>
                <a:srgbClr val="FF6E1E"/>
              </a:solidFill>
            </a:endParaRPr>
          </a:p>
          <a:p>
            <a:pPr marL="365760" lvl="1" indent="0">
              <a:spcBef>
                <a:spcPts val="900"/>
              </a:spcBef>
              <a:buNone/>
            </a:pPr>
            <a:endParaRPr lang="en-US" sz="2200" dirty="0"/>
          </a:p>
          <a:p>
            <a:pPr marL="3429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dirty="0"/>
              <a:t>For more information, see the user guide, </a:t>
            </a:r>
            <a:br>
              <a:rPr lang="en-US" dirty="0"/>
            </a:br>
            <a:r>
              <a:rPr lang="en-US" i="1" dirty="0">
                <a:solidFill>
                  <a:srgbClr val="FF6E1E"/>
                </a:solidFill>
              </a:rPr>
              <a:t>Data Logic Guide - Cost Details</a:t>
            </a:r>
            <a:endParaRPr lang="en-US" dirty="0">
              <a:solidFill>
                <a:srgbClr val="FF6E1E"/>
              </a:solidFill>
            </a:endParaRPr>
          </a:p>
          <a:p>
            <a:pPr marL="731520" lvl="2" indent="0">
              <a:spcBef>
                <a:spcPts val="900"/>
              </a:spcBef>
              <a:buNone/>
            </a:pPr>
            <a:br>
              <a:rPr lang="en-US" sz="2000" dirty="0"/>
            </a:br>
            <a:endParaRPr lang="en-US" sz="800" dirty="0"/>
          </a:p>
          <a:p>
            <a:pPr marL="114300" indent="0">
              <a:spcBef>
                <a:spcPts val="900"/>
              </a:spcBef>
              <a:buNone/>
            </a:pPr>
            <a:r>
              <a:rPr lang="en-US" sz="2800" b="1" cap="small" dirty="0">
                <a:solidFill>
                  <a:srgbClr val="FF6E1E"/>
                </a:solidFill>
              </a:rPr>
              <a:t>Note</a:t>
            </a:r>
            <a:r>
              <a:rPr lang="en-US" sz="2800" b="1" dirty="0">
                <a:solidFill>
                  <a:srgbClr val="FF6E1E"/>
                </a:solidFill>
              </a:rPr>
              <a:t>:</a:t>
            </a:r>
            <a:r>
              <a:rPr lang="en-US" sz="2800" dirty="0">
                <a:solidFill>
                  <a:srgbClr val="FF6E1E"/>
                </a:solidFill>
              </a:rPr>
              <a:t> Logic isn’t magic</a:t>
            </a:r>
            <a:endParaRPr lang="en-US" sz="2000" dirty="0">
              <a:solidFill>
                <a:srgbClr val="FF6E1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4679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New Data Concepts</a:t>
            </a:r>
          </a:p>
        </p:txBody>
      </p:sp>
      <p:pic>
        <p:nvPicPr>
          <p:cNvPr id="9" name="Picture 8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4" y="1250725"/>
            <a:ext cx="8924831" cy="547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6960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New Data Concepts</a:t>
            </a:r>
          </a:p>
        </p:txBody>
      </p:sp>
      <p:pic>
        <p:nvPicPr>
          <p:cNvPr id="7" name="Picture 6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0" y="1250724"/>
            <a:ext cx="8565782" cy="560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400" y="2257199"/>
            <a:ext cx="245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99"/>
                </a:solidFill>
              </a:rPr>
              <a:t>Click on blue text to drill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19800" y="2578390"/>
            <a:ext cx="0" cy="1230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40115" y="2578390"/>
            <a:ext cx="1579685" cy="1167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74876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New Data Concepts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23188"/>
          <a:stretch/>
        </p:blipFill>
        <p:spPr>
          <a:xfrm>
            <a:off x="109585" y="1250725"/>
            <a:ext cx="8910058" cy="499645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9416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New Data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1"/>
            <a:ext cx="8686800" cy="53251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i="1" dirty="0"/>
              <a:t>Active?</a:t>
            </a:r>
          </a:p>
          <a:p>
            <a:pPr lvl="1" indent="-377190"/>
            <a:r>
              <a:rPr lang="en-US" sz="2400" dirty="0"/>
              <a:t>Y = ALL costs </a:t>
            </a:r>
            <a:r>
              <a:rPr lang="en-US" sz="2400" i="1" dirty="0"/>
              <a:t>and</a:t>
            </a:r>
            <a:r>
              <a:rPr lang="en-US" sz="2400" dirty="0"/>
              <a:t> Current Period commitments</a:t>
            </a:r>
          </a:p>
          <a:p>
            <a:pPr lvl="1" indent="-377190"/>
            <a:r>
              <a:rPr lang="en-US" sz="2400" dirty="0"/>
              <a:t>N = Commitments from the Previous Period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i="1" dirty="0"/>
              <a:t>Reference #: </a:t>
            </a:r>
            <a:r>
              <a:rPr lang="en-US" sz="2800" dirty="0"/>
              <a:t>Identifier for a transaction</a:t>
            </a:r>
            <a:endParaRPr lang="en-US" sz="2800" i="1" dirty="0"/>
          </a:p>
          <a:p>
            <a:pPr lvl="1" indent="-377190"/>
            <a:r>
              <a:rPr lang="en-US" sz="2400" dirty="0"/>
              <a:t>PO # and Invoice # for Procurement</a:t>
            </a:r>
          </a:p>
          <a:p>
            <a:pPr lvl="1" indent="-377190"/>
            <a:r>
              <a:rPr lang="en-US" sz="2400" dirty="0"/>
              <a:t>WIC # for items entered via the Web Internal Charges</a:t>
            </a:r>
          </a:p>
          <a:p>
            <a:pPr lvl="1" indent="-377190"/>
            <a:r>
              <a:rPr lang="en-US" sz="2400" dirty="0"/>
              <a:t>Work Order # for items coming from AiM</a:t>
            </a:r>
          </a:p>
          <a:p>
            <a:pPr lvl="1" indent="-377190"/>
            <a:r>
              <a:rPr lang="en-US" sz="2400" dirty="0"/>
              <a:t>Year, Payroll Name, and Payroll # for Payroll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i="1" dirty="0"/>
              <a:t>IC Contact or Debit PTA: </a:t>
            </a:r>
            <a:r>
              <a:rPr lang="en-US" sz="2800" dirty="0"/>
              <a:t>One column</a:t>
            </a:r>
          </a:p>
          <a:p>
            <a:pPr lvl="1" indent="-377190"/>
            <a:r>
              <a:rPr lang="en-US" sz="2400" dirty="0"/>
              <a:t>Credit Transaction = Debit PTA</a:t>
            </a:r>
          </a:p>
          <a:p>
            <a:pPr lvl="1" indent="-377190"/>
            <a:r>
              <a:rPr lang="en-US" sz="2400" dirty="0"/>
              <a:t>Debit Transaction = IC Contact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185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New Data Concepts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0776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9396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09019"/>
            <a:ext cx="9144000" cy="2771333"/>
          </a:xfrm>
        </p:spPr>
        <p:txBody>
          <a:bodyPr/>
          <a:lstStyle/>
          <a:p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Accessing</a:t>
            </a:r>
            <a:b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the Reports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459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7875917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OBI is Part of access.caltech Single Sign-On</a:t>
            </a:r>
            <a:endParaRPr lang="en-US" sz="2200" i="1" dirty="0"/>
          </a:p>
          <a:p>
            <a:pPr lvl="1" indent="-377190">
              <a:spcBef>
                <a:spcPts val="900"/>
              </a:spcBef>
            </a:pPr>
            <a:r>
              <a:rPr lang="en-US" sz="2200" dirty="0"/>
              <a:t>Link: </a:t>
            </a:r>
            <a:r>
              <a:rPr lang="en-US" sz="2200" i="1" dirty="0"/>
              <a:t>Data Warehouse (OBI)</a:t>
            </a:r>
            <a:br>
              <a:rPr lang="en-US" sz="2200" i="1" dirty="0"/>
            </a:br>
            <a:br>
              <a:rPr lang="en-US" sz="2200" i="1" dirty="0"/>
            </a:br>
            <a:br>
              <a:rPr lang="en-US" sz="2200" i="1" dirty="0"/>
            </a:br>
            <a:endParaRPr lang="en-US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VPN is Required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Pop-up Windows Must be Allowed for OBI</a:t>
            </a:r>
          </a:p>
          <a:p>
            <a:pPr lvl="1" indent="-377190">
              <a:spcBef>
                <a:spcPts val="900"/>
              </a:spcBef>
            </a:pPr>
            <a:r>
              <a:rPr lang="en-US" sz="2200" i="1" dirty="0"/>
              <a:t>obi-proxy-prod-a.caltech.edu</a:t>
            </a:r>
            <a:endParaRPr lang="en-US" sz="2400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9484" b="11149"/>
          <a:stretch/>
        </p:blipFill>
        <p:spPr>
          <a:xfrm>
            <a:off x="333495" y="2560638"/>
            <a:ext cx="8447061" cy="7234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9653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8670712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OBI Home Page has Three Sections</a:t>
            </a:r>
          </a:p>
          <a:p>
            <a:pPr lvl="1" indent="-377190">
              <a:spcBef>
                <a:spcPts val="300"/>
              </a:spcBef>
            </a:pPr>
            <a:r>
              <a:rPr lang="en-US" sz="2200" dirty="0"/>
              <a:t>Data Warehouse Status at the top-center</a:t>
            </a:r>
          </a:p>
          <a:p>
            <a:pPr lvl="1" indent="-377190">
              <a:spcBef>
                <a:spcPts val="300"/>
              </a:spcBef>
            </a:pPr>
            <a:r>
              <a:rPr lang="en-US" sz="2200" dirty="0"/>
              <a:t>Scrolling announcements are at the bottom-center</a:t>
            </a:r>
          </a:p>
          <a:p>
            <a:pPr lvl="1" indent="-377190">
              <a:spcBef>
                <a:spcPts val="300"/>
              </a:spcBef>
            </a:pPr>
            <a:r>
              <a:rPr lang="en-US" sz="2200" dirty="0"/>
              <a:t>User roles under MY DASHBOARDS link to </a:t>
            </a:r>
            <a:r>
              <a:rPr lang="en-US" sz="2200" i="1" dirty="0"/>
              <a:t>Report Listings</a:t>
            </a:r>
            <a:endParaRPr lang="en-US" sz="2200" dirty="0"/>
          </a:p>
          <a:p>
            <a:pPr marL="457200" lvl="1" indent="0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42" y="3128720"/>
            <a:ext cx="7894588" cy="37237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69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404000"/>
            <a:ext cx="8229600" cy="4668027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OBI Security: Cost Details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Data Warehouse Redesign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Financial Subject Areas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Data Concepts and Logic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Accessing Reports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Tips and Hints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FAQ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02400"/>
            <a:ext cx="9144000" cy="8928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FF6E1E"/>
                </a:solidFill>
              </a:rPr>
              <a:t>Agenda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660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8498458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Clicking on the user role will open the </a:t>
            </a:r>
            <a:r>
              <a:rPr lang="en-US" sz="2800" i="1" dirty="0"/>
              <a:t>Report Listing</a:t>
            </a:r>
            <a:r>
              <a:rPr lang="en-US" sz="2800" dirty="0"/>
              <a:t> for that user role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br>
              <a:rPr lang="en-US" sz="2800" i="1" dirty="0"/>
            </a:b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Each </a:t>
            </a:r>
            <a:r>
              <a:rPr lang="en-US" sz="2800" i="1" dirty="0"/>
              <a:t>Report Listing </a:t>
            </a:r>
            <a:r>
              <a:rPr lang="en-US" sz="2800" dirty="0"/>
              <a:t>has several tabs</a:t>
            </a:r>
            <a:endParaRPr lang="en-US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Tabs</a:t>
            </a:r>
            <a:r>
              <a:rPr lang="en-US" sz="2600" dirty="0"/>
              <a:t> are used to organize the reports and other information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F4668D-4F6A-4299-A3AA-B669D8C25F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9086"/>
          <a:stretch/>
        </p:blipFill>
        <p:spPr>
          <a:xfrm>
            <a:off x="714047" y="2459644"/>
            <a:ext cx="7515553" cy="171428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7036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642149" cy="49387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Each </a:t>
            </a:r>
            <a:r>
              <a:rPr lang="en-US" sz="2800" i="1" dirty="0"/>
              <a:t>Subject Area </a:t>
            </a:r>
            <a:r>
              <a:rPr lang="en-US" sz="2800" dirty="0"/>
              <a:t>has a tab</a:t>
            </a:r>
            <a:endParaRPr lang="en-US" sz="2600" dirty="0"/>
          </a:p>
          <a:p>
            <a:pPr lvl="1" indent="-377190"/>
            <a:r>
              <a:rPr lang="en-US" sz="2400" dirty="0"/>
              <a:t>Costs &amp; Commitments</a:t>
            </a:r>
          </a:p>
          <a:p>
            <a:pPr lvl="1" indent="-377190"/>
            <a:r>
              <a:rPr lang="en-US" sz="2400" dirty="0"/>
              <a:t>Summaries</a:t>
            </a:r>
          </a:p>
          <a:p>
            <a:pPr lvl="1" indent="-377190"/>
            <a:r>
              <a:rPr lang="en-US" sz="2400" dirty="0"/>
              <a:t>Installments</a:t>
            </a:r>
          </a:p>
          <a:p>
            <a:pPr lvl="1" indent="-377190"/>
            <a:r>
              <a:rPr lang="en-US" sz="2400" dirty="0"/>
              <a:t>Labor Distribution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Info: Reports about data rather than numbers</a:t>
            </a:r>
            <a:endParaRPr lang="en-US" sz="2600" dirty="0"/>
          </a:p>
          <a:p>
            <a:pPr lvl="1" indent="-377190"/>
            <a:r>
              <a:rPr lang="en-US" sz="2400" dirty="0"/>
              <a:t>Awards</a:t>
            </a:r>
          </a:p>
          <a:p>
            <a:pPr lvl="1" indent="-377190"/>
            <a:r>
              <a:rPr lang="en-US" sz="2400" dirty="0"/>
              <a:t>Exp Categories and Types</a:t>
            </a:r>
          </a:p>
          <a:p>
            <a:pPr lvl="1" indent="-377190"/>
            <a:r>
              <a:rPr lang="en-US" sz="2400" dirty="0"/>
              <a:t>Funding Sources</a:t>
            </a:r>
          </a:p>
          <a:p>
            <a:pPr lvl="1" indent="-377190"/>
            <a:r>
              <a:rPr lang="en-US" sz="2400" dirty="0"/>
              <a:t>Future reports will include information about PTAs and HR Organizations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6481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642149" cy="49387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New</a:t>
            </a:r>
            <a:endParaRPr lang="en-US" sz="2600" dirty="0"/>
          </a:p>
          <a:p>
            <a:pPr lvl="1" indent="-377190"/>
            <a:r>
              <a:rPr lang="en-US" sz="2400" dirty="0"/>
              <a:t>List of latest enhancements to OBI Financials</a:t>
            </a:r>
          </a:p>
          <a:p>
            <a:pPr lvl="1" indent="-377190"/>
            <a:r>
              <a:rPr lang="en-US" sz="2400" dirty="0"/>
              <a:t>New or modified reports</a:t>
            </a:r>
          </a:p>
          <a:p>
            <a:pPr lvl="1" indent="-377190"/>
            <a:r>
              <a:rPr lang="en-US" sz="2400" dirty="0"/>
              <a:t>New user documentation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Help</a:t>
            </a:r>
            <a:endParaRPr lang="en-US" sz="2600" dirty="0"/>
          </a:p>
          <a:p>
            <a:pPr lvl="1" indent="-377190"/>
            <a:r>
              <a:rPr lang="en-US" sz="2400" dirty="0"/>
              <a:t>Training Slides and Video</a:t>
            </a:r>
          </a:p>
          <a:p>
            <a:pPr lvl="1" indent="-377190"/>
            <a:r>
              <a:rPr lang="en-US" sz="2400" dirty="0"/>
              <a:t>User and Data Logic Guides</a:t>
            </a:r>
          </a:p>
          <a:p>
            <a:pPr lvl="1" indent="-377190"/>
            <a:r>
              <a:rPr lang="en-US" sz="2400" dirty="0"/>
              <a:t>Quick Guides</a:t>
            </a:r>
          </a:p>
          <a:p>
            <a:pPr lvl="1" indent="-377190"/>
            <a:r>
              <a:rPr lang="en-US" sz="2400" dirty="0"/>
              <a:t>Report Guides</a:t>
            </a:r>
          </a:p>
          <a:p>
            <a:pPr lvl="1" indent="-377190"/>
            <a:r>
              <a:rPr lang="en-US" sz="2400"/>
              <a:t>Tips of the Day</a:t>
            </a:r>
            <a:endParaRPr lang="en-US" sz="2400" dirty="0"/>
          </a:p>
          <a:p>
            <a:pPr lvl="1" indent="-377190"/>
            <a:r>
              <a:rPr lang="en-US" sz="2400" dirty="0"/>
              <a:t>Troubleshooting Guides</a:t>
            </a:r>
          </a:p>
          <a:p>
            <a:pPr lvl="1" indent="-377190"/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0337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59118"/>
            <a:ext cx="9144000" cy="2871559"/>
          </a:xfrm>
        </p:spPr>
        <p:txBody>
          <a:bodyPr/>
          <a:lstStyle/>
          <a:p>
            <a:pPr>
              <a:spcBef>
                <a:spcPts val="2400"/>
              </a:spcBef>
            </a:pP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Tips, Hints, and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Frequently Asked Questions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3764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Tips and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1"/>
            <a:ext cx="8686800" cy="532510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Embrace the User Documentation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For example, learn how to customize your reports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This investment could save you time overall</a:t>
            </a:r>
          </a:p>
          <a:p>
            <a:pPr rtl="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Explore the </a:t>
            </a:r>
            <a:r>
              <a:rPr lang="en-US" sz="2800" i="1" dirty="0"/>
              <a:t>versions</a:t>
            </a:r>
            <a:r>
              <a:rPr lang="en-US" sz="2800" dirty="0"/>
              <a:t> of views within a report</a:t>
            </a:r>
            <a:endParaRPr lang="en-US" sz="1800" b="0" i="0" u="none" strike="noStrike" kern="1200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Export reports have multiple versions of the data shown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Get to know them </a:t>
            </a:r>
            <a:r>
              <a:rPr lang="en-US" sz="2400" i="1" dirty="0"/>
              <a:t>before</a:t>
            </a:r>
            <a:r>
              <a:rPr lang="en-US" sz="2400" dirty="0"/>
              <a:t> customizing the report</a:t>
            </a:r>
            <a:br>
              <a:rPr lang="en-US" sz="2000" dirty="0"/>
            </a:br>
            <a:endParaRPr lang="en-US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0756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Tips and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1"/>
            <a:ext cx="8686800" cy="532510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Using Prompts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Sometimes Less is More</a:t>
            </a:r>
          </a:p>
          <a:p>
            <a:pPr lvl="2" indent="-37719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Searching for a specific PTA? Don’t also enter Project #.</a:t>
            </a:r>
          </a:p>
          <a:p>
            <a:pPr lvl="2" indent="-37719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Too many prompts can decrease performance with no benefit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Use </a:t>
            </a:r>
            <a:r>
              <a:rPr lang="en-US" sz="2400" i="1" dirty="0"/>
              <a:t>Search</a:t>
            </a:r>
            <a:r>
              <a:rPr lang="en-US" sz="2400" dirty="0"/>
              <a:t> for the Prompts</a:t>
            </a:r>
            <a:endParaRPr lang="en-US" sz="2400" i="1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Exporting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Stick to Excel or CSV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Excel: 2,000,000 cells (# of columns X # of rows)</a:t>
            </a:r>
          </a:p>
          <a:p>
            <a:pPr lvl="1" indent="-37719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CSV: 500,000 rows</a:t>
            </a:r>
            <a:br>
              <a:rPr lang="en-US" sz="2000" dirty="0"/>
            </a:br>
            <a:endParaRPr lang="en-US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52661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1"/>
            <a:ext cx="8686800" cy="53251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How Do I Save My Prompts/Filters?</a:t>
            </a:r>
          </a:p>
          <a:p>
            <a:pPr lvl="1" indent="-377190"/>
            <a:r>
              <a:rPr lang="en-US" sz="2400" dirty="0"/>
              <a:t>Please see </a:t>
            </a:r>
            <a:r>
              <a:rPr lang="en-US" sz="2400" i="1" dirty="0"/>
              <a:t>Quick Guide - Saving Prompts and Customizing Reports</a:t>
            </a:r>
          </a:p>
          <a:p>
            <a:pPr lvl="1" indent="-377190"/>
            <a:r>
              <a:rPr lang="en-US" sz="2400" dirty="0"/>
              <a:t>Available both on the </a:t>
            </a:r>
            <a:r>
              <a:rPr lang="en-US" sz="2400" i="1" dirty="0"/>
              <a:t>Help</a:t>
            </a:r>
            <a:r>
              <a:rPr lang="en-US" sz="2400" dirty="0"/>
              <a:t> tabs and IMSS web site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How Do I Schedule a Report to be Emailed?</a:t>
            </a:r>
          </a:p>
          <a:p>
            <a:pPr lvl="1" indent="-377190"/>
            <a:r>
              <a:rPr lang="en-US" sz="2400" dirty="0"/>
              <a:t>This functionality is not available in OBI</a:t>
            </a:r>
          </a:p>
          <a:p>
            <a:pPr lvl="1" indent="-377190"/>
            <a:r>
              <a:rPr lang="en-US" sz="2400" dirty="0"/>
              <a:t>Enhancement request submitted to Oracle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1122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1"/>
            <a:ext cx="8686800" cy="53251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What is the Cognos Timeline?</a:t>
            </a:r>
          </a:p>
          <a:p>
            <a:pPr lvl="1" indent="-377190"/>
            <a:r>
              <a:rPr lang="en-US" sz="2400" dirty="0"/>
              <a:t>GA and LD Reports in Cognos are No Longer Supported</a:t>
            </a:r>
          </a:p>
          <a:p>
            <a:pPr lvl="2" indent="-377190">
              <a:buFont typeface="Wingdings" panose="05000000000000000000" pitchFamily="2" charset="2"/>
              <a:buChar char="ü"/>
            </a:pPr>
            <a:r>
              <a:rPr lang="en-US" sz="2000" dirty="0"/>
              <a:t>This includes reports such as PTA Cost Details, PTA Summaries, LD Query, and LD Schedule Lines</a:t>
            </a:r>
            <a:endParaRPr lang="en-US" sz="2400" dirty="0"/>
          </a:p>
          <a:p>
            <a:pPr lvl="1" indent="-377190"/>
            <a:r>
              <a:rPr lang="en-US" sz="2400" dirty="0"/>
              <a:t>HR and PO/AP Continue to be Supported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74815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577017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Caltech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Financials Data Warehouse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4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  <a:hlinkClick r:id="rId4"/>
              </a:rPr>
              <a:t>help-datawarehouse@caltech.edu</a:t>
            </a:r>
            <a:b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40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  <a:hlinkClick r:id="rId5"/>
              </a:rPr>
              <a:t>OBI Training Documentation</a:t>
            </a:r>
            <a:b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40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  <a:hlinkClick r:id="rId6"/>
              </a:rPr>
              <a:t>OBI Training Schedule</a:t>
            </a:r>
            <a:b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endParaRPr lang="en-US" sz="4800" b="1" dirty="0">
              <a:solidFill>
                <a:srgbClr val="FF6E1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2584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096727"/>
            <a:ext cx="7280031" cy="619206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Information Management Systems and Services</a:t>
            </a:r>
            <a:b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Institute Business Systems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14CF8B-151A-4B5D-A32E-2EF728C8F4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8390" y="2418734"/>
            <a:ext cx="4647220" cy="12177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09019"/>
            <a:ext cx="9144000" cy="2771333"/>
          </a:xfrm>
        </p:spPr>
        <p:txBody>
          <a:bodyPr/>
          <a:lstStyle/>
          <a:p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OBI Security:</a:t>
            </a:r>
            <a:b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Cost Details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02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OBI Security: Cost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8165153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OBI User </a:t>
            </a:r>
            <a:r>
              <a:rPr lang="en-US" sz="2800" i="1" dirty="0"/>
              <a:t>Roles</a:t>
            </a:r>
            <a:r>
              <a:rPr lang="en-US" sz="2800" dirty="0"/>
              <a:t> determine access to reports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Financial data mart has three main roles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Financial Campus User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Access to a specific set of reports</a:t>
            </a:r>
            <a:endParaRPr lang="en-US" sz="2400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Financial Division User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Same access as Campus User, plus additional reports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Financial Finance User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Same access as Division User, plus additional reports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00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OBI Security: Cost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8165153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Row-level security controls specific data access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PTA-level access determines to which PTAs a user can see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Can be given by Organization, PI, Award, Award-Project, Project, Project-Task, and PTA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Specific values can also be </a:t>
            </a:r>
            <a:r>
              <a:rPr lang="en-US" sz="2400" i="1" dirty="0"/>
              <a:t>excluded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Salary-level access determines if the user can see Expenditure Types flagged in setups as compensation-related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Able to mix and match the PTA and Salary access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215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09019"/>
            <a:ext cx="9144000" cy="2771333"/>
          </a:xfrm>
        </p:spPr>
        <p:txBody>
          <a:bodyPr/>
          <a:lstStyle/>
          <a:p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Data Warehouse Redesign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4265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478000" cy="48293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Integrates a comprehensive set of Financials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Design based on campus users’ data needs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Cost Incurred For </a:t>
            </a:r>
            <a:r>
              <a:rPr lang="en-US" sz="2400" dirty="0"/>
              <a:t>logic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Provider </a:t>
            </a:r>
            <a:r>
              <a:rPr lang="en-US" sz="2400" dirty="0"/>
              <a:t>logic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Enhanced </a:t>
            </a:r>
            <a:r>
              <a:rPr lang="en-US" sz="2400" i="1" dirty="0"/>
              <a:t>Expenditure Comment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Tax lines linked to item lines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Drill to detail (e.g., GA line item to AP/PO detail)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You will have more information available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Less reliant on Finance staff to research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Warehouse Redesign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674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09019"/>
            <a:ext cx="9144000" cy="2771333"/>
          </a:xfrm>
        </p:spPr>
        <p:txBody>
          <a:bodyPr/>
          <a:lstStyle/>
          <a:p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Financial</a:t>
            </a:r>
            <a:b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Subject Areas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9901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THUMBNAIL_REFRESH" val="1"/>
  <p:tag name="ARTICULATE_SLIDE_COUNT" val="3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altech Identity Color Palette">
      <a:dk1>
        <a:sysClr val="windowText" lastClr="000000"/>
      </a:dk1>
      <a:lt1>
        <a:sysClr val="window" lastClr="FFFFFF"/>
      </a:lt1>
      <a:dk2>
        <a:srgbClr val="76777B"/>
      </a:dk2>
      <a:lt2>
        <a:srgbClr val="EEECE1"/>
      </a:lt2>
      <a:accent1>
        <a:srgbClr val="FF6E1E"/>
      </a:accent1>
      <a:accent2>
        <a:srgbClr val="C8C8C8"/>
      </a:accent2>
      <a:accent3>
        <a:srgbClr val="AAA99F"/>
      </a:accent3>
      <a:accent4>
        <a:srgbClr val="7A303F"/>
      </a:accent4>
      <a:accent5>
        <a:srgbClr val="00AFAB"/>
      </a:accent5>
      <a:accent6>
        <a:srgbClr val="849895"/>
      </a:accent6>
      <a:hlink>
        <a:srgbClr val="FF6E1E"/>
      </a:hlink>
      <a:folHlink>
        <a:srgbClr val="00A8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4250EB0-9B82-42F1-91FE-40949EDD4142}" vid="{CF9781AC-FD1E-4D5F-9CF9-2F911800FE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98B0C3E4FE5E4A8F6C0D38972A5F0A" ma:contentTypeVersion="41" ma:contentTypeDescription="Create a new document." ma:contentTypeScope="" ma:versionID="00c1047815c31fc079ee98265dbdbd84">
  <xsd:schema xmlns:xsd="http://www.w3.org/2001/XMLSchema" xmlns:xs="http://www.w3.org/2001/XMLSchema" xmlns:p="http://schemas.microsoft.com/office/2006/metadata/properties" xmlns:ns1="http://schemas.microsoft.com/sharepoint/v3" xmlns:ns2="eb96eb8b-470e-4973-8b91-d78321857373" xmlns:ns3="cbb6a3c7-fea7-43c3-bd07-cb0ef34fff8b" targetNamespace="http://schemas.microsoft.com/office/2006/metadata/properties" ma:root="true" ma:fieldsID="9b1e7549c59f2ba2eb1274c1e4633901" ns1:_="" ns2:_="" ns3:_="">
    <xsd:import namespace="http://schemas.microsoft.com/sharepoint/v3"/>
    <xsd:import namespace="eb96eb8b-470e-4973-8b91-d78321857373"/>
    <xsd:import namespace="cbb6a3c7-fea7-43c3-bd07-cb0ef34fff8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TaxCatchAll" minOccurs="0"/>
                <xsd:element ref="ns2:TaxKeywordTaxHTField" minOccurs="0"/>
                <xsd:element ref="ns3:x9tc" minOccurs="0"/>
                <xsd:element ref="ns2:SharingHintHash" minOccurs="0"/>
                <xsd:element ref="ns2:SharedWithDetails" minOccurs="0"/>
                <xsd:element ref="ns2:d8775e57b88b43abba14982cff5ec56f" minOccurs="0"/>
                <xsd:element ref="ns2:i67d5ea767e34596abd62bfe9e24152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6eb8b-470e-4973-8b91-d78321857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1" nillable="true" ma:displayName="Taxonomy Catch All Column" ma:hidden="true" ma:list="{f58b7e00-78d4-43d1-8ece-c4e17da1f514}" ma:internalName="TaxCatchAll" ma:showField="CatchAllData" ma:web="eb96eb8b-470e-4973-8b91-d783218573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c2113186-39af-432d-951a-a58ab5eae62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ingHintHash" ma:index="15" nillable="true" ma:displayName="Sharing Hint Hash" ma:internalName="SharingHintHash" ma:readOnly="true">
      <xsd:simpleType>
        <xsd:restriction base="dms:Text"/>
      </xsd:simple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d8775e57b88b43abba14982cff5ec56f" ma:index="17" nillable="true" ma:taxonomy="true" ma:internalName="d8775e57b88b43abba14982cff5ec56f" ma:taxonomyFieldName="Project1" ma:displayName="Project" ma:default="" ma:fieldId="{d8775e57-b88b-43ab-ba14-982cff5ec56f}" ma:taxonomyMulti="true" ma:sspId="c2113186-39af-432d-951a-a58ab5eae62d" ma:termSetId="ad52c5c5-0ef6-43a7-934d-6e71af0594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7d5ea767e34596abd62bfe9e241525" ma:index="19" ma:taxonomy="true" ma:internalName="i67d5ea767e34596abd62bfe9e241525" ma:taxonomyFieldName="Service_x0020_Type" ma:displayName="Service Type" ma:default="" ma:fieldId="{267d5ea7-67e3-4596-abd6-2bfe9e241525}" ma:taxonomyMulti="true" ma:sspId="c2113186-39af-432d-951a-a58ab5eae62d" ma:termSetId="cfa9a294-4c95-40d1-995c-3c4bd704080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6a3c7-fea7-43c3-bd07-cb0ef34fff8b" elementFormDefault="qualified">
    <xsd:import namespace="http://schemas.microsoft.com/office/2006/documentManagement/types"/>
    <xsd:import namespace="http://schemas.microsoft.com/office/infopath/2007/PartnerControls"/>
    <xsd:element name="x9tc" ma:index="14" nillable="true" ma:displayName="Person or Group" ma:list="UserInfo" ma:internalName="x9tc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eb96eb8b-470e-4973-8b91-d78321857373">
      <Value>25</Value>
      <Value>16</Value>
      <Value>29</Value>
      <Value>21</Value>
    </TaxCatchAll>
    <TaxKeywordTaxHTField xmlns="eb96eb8b-470e-4973-8b91-d78321857373">
      <Terms xmlns="http://schemas.microsoft.com/office/infopath/2007/PartnerControls"/>
    </TaxKeywordTaxHTField>
    <i67d5ea767e34596abd62bfe9e241525 xmlns="eb96eb8b-470e-4973-8b91-d7832185737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Administrative Applications</TermName>
          <TermId xmlns="http://schemas.microsoft.com/office/infopath/2007/PartnerControls">6e04aaf6-4830-4845-881a-c829b67e9252</TermId>
        </TermInfo>
      </Terms>
    </i67d5ea767e34596abd62bfe9e241525>
    <x9tc xmlns="cbb6a3c7-fea7-43c3-bd07-cb0ef34fff8b">
      <UserInfo>
        <DisplayName/>
        <AccountId xsi:nil="true"/>
        <AccountType/>
      </UserInfo>
    </x9tc>
    <d8775e57b88b43abba14982cff5ec56f xmlns="eb96eb8b-470e-4973-8b91-d78321857373">
      <Terms xmlns="http://schemas.microsoft.com/office/infopath/2007/PartnerControls"/>
    </d8775e57b88b43abba14982cff5ec56f>
  </documentManagement>
</p:properties>
</file>

<file path=customXml/itemProps1.xml><?xml version="1.0" encoding="utf-8"?>
<ds:datastoreItem xmlns:ds="http://schemas.openxmlformats.org/officeDocument/2006/customXml" ds:itemID="{BF005B28-D89C-42BB-B06E-F7BBC1BD6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96eb8b-470e-4973-8b91-d78321857373"/>
    <ds:schemaRef ds:uri="cbb6a3c7-fea7-43c3-bd07-cb0ef34ff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8C3313-F465-4656-BD80-367DC78BE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91E4B-BBD1-468B-BE07-832DCB1585E0}">
  <ds:schemaRefs>
    <ds:schemaRef ds:uri="http://purl.org/dc/terms/"/>
    <ds:schemaRef ds:uri="eb96eb8b-470e-4973-8b91-d78321857373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bb6a3c7-fea7-43c3-bd07-cb0ef34fff8b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IBS Presentation</Template>
  <TotalTime>45447</TotalTime>
  <Words>5859</Words>
  <Application>Microsoft Office PowerPoint</Application>
  <PresentationFormat>On-screen Show (4:3)</PresentationFormat>
  <Paragraphs>728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Office Theme</vt:lpstr>
      <vt:lpstr>PowerPoint Presentation</vt:lpstr>
      <vt:lpstr>Caltech Financials  Data Warehouse  Costs &amp; Commitments</vt:lpstr>
      <vt:lpstr>PowerPoint Presentation</vt:lpstr>
      <vt:lpstr>OBI Security: Cost Details</vt:lpstr>
      <vt:lpstr>OBI Security: Cost Details</vt:lpstr>
      <vt:lpstr>OBI Security: Cost Details</vt:lpstr>
      <vt:lpstr>Data Warehouse Redesign</vt:lpstr>
      <vt:lpstr>Data Warehouse Redesign</vt:lpstr>
      <vt:lpstr>Financial Subject Areas</vt:lpstr>
      <vt:lpstr>Financial Subject Areas</vt:lpstr>
      <vt:lpstr>Financial Subject Areas</vt:lpstr>
      <vt:lpstr>Financial Subject Areas</vt:lpstr>
      <vt:lpstr>Data Concepts and Logic</vt:lpstr>
      <vt:lpstr>What is a Commitment?</vt:lpstr>
      <vt:lpstr>What is a Commitment?</vt:lpstr>
      <vt:lpstr>What is a Commitment?</vt:lpstr>
      <vt:lpstr>New Data Concepts</vt:lpstr>
      <vt:lpstr>New Data Concepts</vt:lpstr>
      <vt:lpstr>New Data Concepts</vt:lpstr>
      <vt:lpstr>New Data Concepts</vt:lpstr>
      <vt:lpstr>New Data Concepts</vt:lpstr>
      <vt:lpstr>New Data Concepts</vt:lpstr>
      <vt:lpstr>New Data Concepts</vt:lpstr>
      <vt:lpstr>New Data Concepts</vt:lpstr>
      <vt:lpstr>New Data Concepts</vt:lpstr>
      <vt:lpstr>New Data Concepts</vt:lpstr>
      <vt:lpstr>Accessing the Reports</vt:lpstr>
      <vt:lpstr>Accessing the Reports</vt:lpstr>
      <vt:lpstr>Accessing the Reports</vt:lpstr>
      <vt:lpstr>Accessing the Reports</vt:lpstr>
      <vt:lpstr>Accessing the Reports</vt:lpstr>
      <vt:lpstr>Accessing the Reports</vt:lpstr>
      <vt:lpstr> Tips, Hints, and Frequently Asked Questions</vt:lpstr>
      <vt:lpstr>Tips and Hints</vt:lpstr>
      <vt:lpstr>Tips and Hints</vt:lpstr>
      <vt:lpstr>FAQ</vt:lpstr>
      <vt:lpstr>FAQ</vt:lpstr>
      <vt:lpstr>Caltech Financials Data Warehouse  help-datawarehouse@caltech.edu  OBI Training Documentation  OBI Training Schedule </vt:lpstr>
      <vt:lpstr>PowerPoint Presentation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Erin.Lindsay@caltech.edu</dc:creator>
  <cp:lastModifiedBy>Lindsay, Erin B.</cp:lastModifiedBy>
  <cp:revision>348</cp:revision>
  <cp:lastPrinted>2021-02-26T01:01:25Z</cp:lastPrinted>
  <dcterms:created xsi:type="dcterms:W3CDTF">2017-10-04T23:43:47Z</dcterms:created>
  <dcterms:modified xsi:type="dcterms:W3CDTF">2021-03-10T23:27:14Z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0x0101006098B0C3E4FE5E4A8F6C0D38972A5F0A</vt:lpwstr>
  </property>
  <property fmtid="{D5CDD505-2E9C-101B-9397-08002B2CF9AE}" pid="3" name="Dev Tools">
    <vt:lpwstr/>
  </property>
  <property fmtid="{D5CDD505-2E9C-101B-9397-08002B2CF9AE}" pid="4" name="Group">
    <vt:lpwstr>29;#PMO|5ce9659f-9931-4f02-930c-a26bad388f70</vt:lpwstr>
  </property>
  <property fmtid="{D5CDD505-2E9C-101B-9397-08002B2CF9AE}" pid="5" name="Work Type">
    <vt:lpwstr/>
  </property>
  <property fmtid="{D5CDD505-2E9C-101B-9397-08002B2CF9AE}" pid="6" name="Application">
    <vt:lpwstr/>
  </property>
  <property fmtid="{D5CDD505-2E9C-101B-9397-08002B2CF9AE}" pid="7" name="Document Type">
    <vt:lpwstr>25;#Presentations|08075f21-e912-478e-8619-a0c1e9360a1b</vt:lpwstr>
  </property>
  <property fmtid="{D5CDD505-2E9C-101B-9397-08002B2CF9AE}" pid="8" name="Customer">
    <vt:lpwstr>21;#IMSS|f9cc558f-2c21-4c15-98ed-307a9fb5a107</vt:lpwstr>
  </property>
  <property fmtid="{D5CDD505-2E9C-101B-9397-08002B2CF9AE}" pid="9" name="b3e75a5fb5a14e308860f537e3b6cdbc">
    <vt:lpwstr>IBS|30c28e22-46b6-4825-9711-0aba4a2deacf</vt:lpwstr>
  </property>
  <property fmtid="{D5CDD505-2E9C-101B-9397-08002B2CF9AE}" pid="10" name="Group Ownership">
    <vt:lpwstr>IBS</vt:lpwstr>
  </property>
  <property fmtid="{D5CDD505-2E9C-101B-9397-08002B2CF9AE}" pid="11" name="Service">
    <vt:lpwstr>16;#Administrative Applications|6e04aaf6-4830-4845-881a-c829b67e9252</vt:lpwstr>
  </property>
  <property fmtid="{D5CDD505-2E9C-101B-9397-08002B2CF9AE}" pid="12" name="TaxKeyword">
    <vt:lpwstr/>
  </property>
  <property fmtid="{D5CDD505-2E9C-101B-9397-08002B2CF9AE}" pid="13" name="Service Type">
    <vt:lpwstr>16;#Administrative Applications|6e04aaf6-4830-4845-881a-c829b67e9252</vt:lpwstr>
  </property>
  <property fmtid="{D5CDD505-2E9C-101B-9397-08002B2CF9AE}" pid="14" name="h556f7baf69f43e6b6d894af86d2b37f">
    <vt:lpwstr>Presentations|08075f21-e912-478e-8619-a0c1e9360a1b</vt:lpwstr>
  </property>
  <property fmtid="{D5CDD505-2E9C-101B-9397-08002B2CF9AE}" pid="15" name="Document Type1">
    <vt:lpwstr>25;#Presentations|08075f21-e912-478e-8619-a0c1e9360a1b</vt:lpwstr>
  </property>
  <property fmtid="{D5CDD505-2E9C-101B-9397-08002B2CF9AE}" pid="16" name="m40ebab33e47408c8ccaeb21cfa74e52">
    <vt:lpwstr/>
  </property>
  <property fmtid="{D5CDD505-2E9C-101B-9397-08002B2CF9AE}" pid="17" name="Project1">
    <vt:lpwstr/>
  </property>
  <property fmtid="{D5CDD505-2E9C-101B-9397-08002B2CF9AE}" pid="18" name="TestProjectNew">
    <vt:lpwstr/>
  </property>
  <property fmtid="{D5CDD505-2E9C-101B-9397-08002B2CF9AE}" pid="19" name="b0df9bdd9a9f4474a262e546eb79b545">
    <vt:lpwstr/>
  </property>
  <property fmtid="{D5CDD505-2E9C-101B-9397-08002B2CF9AE}" pid="20" name="Test Project">
    <vt:lpwstr/>
  </property>
  <property fmtid="{D5CDD505-2E9C-101B-9397-08002B2CF9AE}" pid="21" name="Customer1">
    <vt:lpwstr>21;#IMSS|f9cc558f-2c21-4c15-98ed-307a9fb5a107</vt:lpwstr>
  </property>
  <property fmtid="{D5CDD505-2E9C-101B-9397-08002B2CF9AE}" pid="22" name="Application11">
    <vt:lpwstr/>
  </property>
  <property fmtid="{D5CDD505-2E9C-101B-9397-08002B2CF9AE}" pid="23" name="Dev Tools0">
    <vt:lpwstr/>
  </property>
  <property fmtid="{D5CDD505-2E9C-101B-9397-08002B2CF9AE}" pid="24" name="na36426cc92d44c9b920805783a5c3ee">
    <vt:lpwstr>PMO|5ce9659f-9931-4f02-930c-a26bad388f70</vt:lpwstr>
  </property>
  <property fmtid="{D5CDD505-2E9C-101B-9397-08002B2CF9AE}" pid="25" name="Group1">
    <vt:lpwstr>29;#PMO|5ce9659f-9931-4f02-930c-a26bad388f70</vt:lpwstr>
  </property>
  <property fmtid="{D5CDD505-2E9C-101B-9397-08002B2CF9AE}" pid="26" name="c924a798d13c4ad4954d1bf70f966a59">
    <vt:lpwstr/>
  </property>
  <property fmtid="{D5CDD505-2E9C-101B-9397-08002B2CF9AE}" pid="27" name="Work Type0">
    <vt:lpwstr/>
  </property>
  <property fmtid="{D5CDD505-2E9C-101B-9397-08002B2CF9AE}" pid="28" name="i9442ec87aef436983f8bbb666c9482a">
    <vt:lpwstr>IMSS|f9cc558f-2c21-4c15-98ed-307a9fb5a107</vt:lpwstr>
  </property>
  <property fmtid="{D5CDD505-2E9C-101B-9397-08002B2CF9AE}" pid="29" name="fd918087b1874a3a8ba0f73b44d4a561">
    <vt:lpwstr/>
  </property>
  <property fmtid="{D5CDD505-2E9C-101B-9397-08002B2CF9AE}" pid="30" name="i1c97184f9b74a9fa6571a3e57444fe5">
    <vt:lpwstr>Administrative Applications|6e04aaf6-4830-4845-881a-c829b67e9252</vt:lpwstr>
  </property>
  <property fmtid="{D5CDD505-2E9C-101B-9397-08002B2CF9AE}" pid="31" name="m623807aa7294e92bb5745e247527355">
    <vt:lpwstr>Administrative Applications|6e04aaf6-4830-4845-881a-c829b67e9252</vt:lpwstr>
  </property>
  <property fmtid="{D5CDD505-2E9C-101B-9397-08002B2CF9AE}" pid="32" name="j42a843d258a46f0b84a7a2fa4ae1a01">
    <vt:lpwstr>Presentations|08075f21-e912-478e-8619-a0c1e9360a1b</vt:lpwstr>
  </property>
  <property fmtid="{D5CDD505-2E9C-101B-9397-08002B2CF9AE}" pid="33" name="d2e65eefacce486cb41970128b06af36">
    <vt:lpwstr>IMSS|f9cc558f-2c21-4c15-98ed-307a9fb5a107</vt:lpwstr>
  </property>
  <property fmtid="{D5CDD505-2E9C-101B-9397-08002B2CF9AE}" pid="34" name="i5f678ef10f145f79d17ad1dc96ee07b">
    <vt:lpwstr>PMO|5ce9659f-9931-4f02-930c-a26bad388f70</vt:lpwstr>
  </property>
  <property fmtid="{D5CDD505-2E9C-101B-9397-08002B2CF9AE}" pid="35" name="ArticulateGUID">
    <vt:lpwstr>ED255EEF-7131-4244-BD83-0C0179860F22</vt:lpwstr>
  </property>
  <property fmtid="{D5CDD505-2E9C-101B-9397-08002B2CF9AE}" pid="36" name="ArticulatePath">
    <vt:lpwstr>OBIEE - HSS</vt:lpwstr>
  </property>
</Properties>
</file>